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319" r:id="rId2"/>
    <p:sldId id="317" r:id="rId3"/>
    <p:sldId id="318" r:id="rId4"/>
    <p:sldId id="324" r:id="rId5"/>
    <p:sldId id="325" r:id="rId6"/>
    <p:sldId id="320" r:id="rId7"/>
    <p:sldId id="321" r:id="rId8"/>
    <p:sldId id="326" r:id="rId9"/>
    <p:sldId id="323" r:id="rId10"/>
    <p:sldId id="327" r:id="rId11"/>
    <p:sldId id="328" r:id="rId12"/>
    <p:sldId id="329" r:id="rId13"/>
    <p:sldId id="322" r:id="rId14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ST0003" initials="W" lastIdx="2" clrIdx="0">
    <p:extLst>
      <p:ext uri="{19B8F6BF-5375-455C-9EA6-DF929625EA0E}">
        <p15:presenceInfo xmlns:p15="http://schemas.microsoft.com/office/powerpoint/2012/main" userId="WST0003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7F4"/>
    <a:srgbClr val="FEDEE3"/>
    <a:srgbClr val="FEC6CF"/>
    <a:srgbClr val="F4B183"/>
    <a:srgbClr val="2F5597"/>
    <a:srgbClr val="859CC2"/>
    <a:srgbClr val="9DC3E6"/>
    <a:srgbClr val="A9D18E"/>
    <a:srgbClr val="E6F4F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99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BFC52A00-10D3-4610-AAFB-A40ECBC73551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27F87D46-8F01-4FB5-9A8A-B04CCD0F2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95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1F58-A8F5-4D90-9400-D9ECD3210ED2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9FFA-15BE-4340-8F32-5C3C9D7D5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52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5609-475B-4DA8-B848-C95023A77170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9FFA-15BE-4340-8F32-5C3C9D7D5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87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8D28-455F-4EA7-94A9-B106E972A696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9FFA-15BE-4340-8F32-5C3C9D7D5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59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63AC-650F-4563-A036-5FECBF60ABC0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9FFA-15BE-4340-8F32-5C3C9D7D5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56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1C9C-E34C-4F97-9CB9-B0488DCA5EE3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9FFA-15BE-4340-8F32-5C3C9D7D5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72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5FDD-2276-4C19-ABA0-BDBFAD419E22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9FFA-15BE-4340-8F32-5C3C9D7D5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19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B9586-3EC4-406A-A5D5-E2C55D58248B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9FFA-15BE-4340-8F32-5C3C9D7D5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851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08B3-767C-475B-A8C2-234FAF867CD4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9FFA-15BE-4340-8F32-5C3C9D7D5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58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866E-0987-4454-9BF3-C37AD65FF271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9FFA-15BE-4340-8F32-5C3C9D7D5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326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195D1-AAE1-4CD3-BE10-C7A40F4F2CEE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9FFA-15BE-4340-8F32-5C3C9D7D5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13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7314-DD4A-46C7-AD45-E5D1DB4A9E79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9FFA-15BE-4340-8F32-5C3C9D7D5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79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1A271-16F3-45D5-BB06-D2D883BF7E6D}" type="datetime1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C9FFA-15BE-4340-8F32-5C3C9D7D5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4307F6-55E6-9E5B-64D4-6994A7514A2A}"/>
              </a:ext>
            </a:extLst>
          </p:cNvPr>
          <p:cNvSpPr txBox="1"/>
          <p:nvPr userDrawn="1"/>
        </p:nvSpPr>
        <p:spPr>
          <a:xfrm>
            <a:off x="0" y="64667"/>
            <a:ext cx="9906000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167" b="1" dirty="0">
                <a:solidFill>
                  <a:srgbClr val="1173BC"/>
                </a:solidFill>
              </a:rPr>
              <a:t>・・・・・・・・・・・・・・・・・・・・・・・・・・・　　　　　・・・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98E00D2-24CF-0E34-C7C1-A141438FC7C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072" y="64678"/>
            <a:ext cx="1332273" cy="395847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7B5682F-6A26-77A8-898A-D27DCF88C56C}"/>
              </a:ext>
            </a:extLst>
          </p:cNvPr>
          <p:cNvSpPr txBox="1"/>
          <p:nvPr userDrawn="1"/>
        </p:nvSpPr>
        <p:spPr>
          <a:xfrm>
            <a:off x="0" y="6436079"/>
            <a:ext cx="9906000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167" b="1" dirty="0">
                <a:solidFill>
                  <a:srgbClr val="1173BC"/>
                </a:solidFill>
              </a:rPr>
              <a:t>・・・・・・・・・・・・・・・・・・・・・・・・・・・・・・・・・・・</a:t>
            </a:r>
          </a:p>
        </p:txBody>
      </p:sp>
    </p:spTree>
    <p:extLst>
      <p:ext uri="{BB962C8B-B14F-4D97-AF65-F5344CB8AC3E}">
        <p14:creationId xmlns:p14="http://schemas.microsoft.com/office/powerpoint/2010/main" val="375043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フローチャート: 結合子 18">
            <a:extLst>
              <a:ext uri="{FF2B5EF4-FFF2-40B4-BE49-F238E27FC236}">
                <a16:creationId xmlns:a16="http://schemas.microsoft.com/office/drawing/2014/main" id="{1761A2B1-7918-B5B1-B1B6-16B7B703AB4D}"/>
              </a:ext>
            </a:extLst>
          </p:cNvPr>
          <p:cNvSpPr/>
          <p:nvPr/>
        </p:nvSpPr>
        <p:spPr>
          <a:xfrm>
            <a:off x="3463320" y="3015075"/>
            <a:ext cx="2169266" cy="2056087"/>
          </a:xfrm>
          <a:prstGeom prst="flowChartConnector">
            <a:avLst/>
          </a:prstGeom>
          <a:solidFill>
            <a:srgbClr val="D7E7F4"/>
          </a:solidFill>
          <a:ln>
            <a:solidFill>
              <a:srgbClr val="D7E7F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41E5C-CFEB-8A84-5D4A-C0C0DD6B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C5DC7-B242-4A86-A5E4-18D66B9B5E3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00F7373-F9EB-93D8-3D0B-23B05F7BC0E0}"/>
              </a:ext>
            </a:extLst>
          </p:cNvPr>
          <p:cNvSpPr/>
          <p:nvPr/>
        </p:nvSpPr>
        <p:spPr>
          <a:xfrm>
            <a:off x="1153918" y="1021493"/>
            <a:ext cx="7802671" cy="45719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975312-0E58-1FB9-2C76-24F245874AB8}"/>
              </a:ext>
            </a:extLst>
          </p:cNvPr>
          <p:cNvSpPr txBox="1"/>
          <p:nvPr/>
        </p:nvSpPr>
        <p:spPr>
          <a:xfrm>
            <a:off x="1096251" y="560173"/>
            <a:ext cx="7800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◆サステナブル　 　　　　　　　　　　　　　                            　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9758FF-E7D0-71D2-3F5D-F900EE2B183E}"/>
              </a:ext>
            </a:extLst>
          </p:cNvPr>
          <p:cNvSpPr txBox="1"/>
          <p:nvPr/>
        </p:nvSpPr>
        <p:spPr>
          <a:xfrm>
            <a:off x="1153917" y="1385247"/>
            <a:ext cx="46049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「ラーフエイド」事業を通じた</a:t>
            </a:r>
            <a:r>
              <a:rPr lang="en-US" altLang="ja-JP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endParaRPr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フローチャート: 結合子 19">
            <a:extLst>
              <a:ext uri="{FF2B5EF4-FFF2-40B4-BE49-F238E27FC236}">
                <a16:creationId xmlns:a16="http://schemas.microsoft.com/office/drawing/2014/main" id="{292B216D-CB8F-2C2C-D3E8-9DE55B3E4538}"/>
              </a:ext>
            </a:extLst>
          </p:cNvPr>
          <p:cNvSpPr/>
          <p:nvPr/>
        </p:nvSpPr>
        <p:spPr>
          <a:xfrm>
            <a:off x="3672615" y="3303563"/>
            <a:ext cx="1710167" cy="1569071"/>
          </a:xfrm>
          <a:prstGeom prst="flowChartConnector">
            <a:avLst/>
          </a:prstGeom>
          <a:solidFill>
            <a:srgbClr val="E6F4FD"/>
          </a:solidFill>
          <a:ln>
            <a:solidFill>
              <a:srgbClr val="E6F4F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4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つの重点テーマ</a:t>
            </a:r>
          </a:p>
        </p:txBody>
      </p:sp>
      <p:sp>
        <p:nvSpPr>
          <p:cNvPr id="18" name="フローチャート: 結合子 17">
            <a:extLst>
              <a:ext uri="{FF2B5EF4-FFF2-40B4-BE49-F238E27FC236}">
                <a16:creationId xmlns:a16="http://schemas.microsoft.com/office/drawing/2014/main" id="{9483A61E-1B7C-8BEF-ECB5-93767B73BCD9}"/>
              </a:ext>
            </a:extLst>
          </p:cNvPr>
          <p:cNvSpPr/>
          <p:nvPr/>
        </p:nvSpPr>
        <p:spPr>
          <a:xfrm>
            <a:off x="4824870" y="2934898"/>
            <a:ext cx="1030051" cy="946889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地域</a:t>
            </a:r>
            <a:endParaRPr kumimoji="1" lang="en-US" altLang="ja-JP" sz="14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社会</a:t>
            </a:r>
          </a:p>
        </p:txBody>
      </p:sp>
      <p:sp>
        <p:nvSpPr>
          <p:cNvPr id="14" name="フローチャート: 結合子 13">
            <a:extLst>
              <a:ext uri="{FF2B5EF4-FFF2-40B4-BE49-F238E27FC236}">
                <a16:creationId xmlns:a16="http://schemas.microsoft.com/office/drawing/2014/main" id="{EC349684-0E6F-910D-9FB1-5AC604BC900A}"/>
              </a:ext>
            </a:extLst>
          </p:cNvPr>
          <p:cNvSpPr/>
          <p:nvPr/>
        </p:nvSpPr>
        <p:spPr>
          <a:xfrm>
            <a:off x="3251609" y="2934898"/>
            <a:ext cx="1030051" cy="94688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環　境</a:t>
            </a:r>
          </a:p>
        </p:txBody>
      </p:sp>
      <p:sp>
        <p:nvSpPr>
          <p:cNvPr id="17" name="フローチャート: 結合子 16">
            <a:extLst>
              <a:ext uri="{FF2B5EF4-FFF2-40B4-BE49-F238E27FC236}">
                <a16:creationId xmlns:a16="http://schemas.microsoft.com/office/drawing/2014/main" id="{7707077C-0B32-95C8-1646-368EB27FB7E2}"/>
              </a:ext>
            </a:extLst>
          </p:cNvPr>
          <p:cNvSpPr/>
          <p:nvPr/>
        </p:nvSpPr>
        <p:spPr>
          <a:xfrm>
            <a:off x="3251609" y="4223537"/>
            <a:ext cx="1030051" cy="946889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経　済</a:t>
            </a:r>
          </a:p>
        </p:txBody>
      </p:sp>
      <p:sp>
        <p:nvSpPr>
          <p:cNvPr id="16" name="フローチャート: 結合子 15">
            <a:extLst>
              <a:ext uri="{FF2B5EF4-FFF2-40B4-BE49-F238E27FC236}">
                <a16:creationId xmlns:a16="http://schemas.microsoft.com/office/drawing/2014/main" id="{4FB7552E-ED3A-0526-CD98-61B01145057A}"/>
              </a:ext>
            </a:extLst>
          </p:cNvPr>
          <p:cNvSpPr/>
          <p:nvPr/>
        </p:nvSpPr>
        <p:spPr>
          <a:xfrm>
            <a:off x="4824869" y="4225991"/>
            <a:ext cx="1030051" cy="946889"/>
          </a:xfrm>
          <a:prstGeom prst="flowChartConnector">
            <a:avLst/>
          </a:prstGeom>
          <a:solidFill>
            <a:srgbClr val="FEC6CF"/>
          </a:solidFill>
          <a:ln>
            <a:solidFill>
              <a:srgbClr val="FEC6C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社　員</a:t>
            </a:r>
          </a:p>
        </p:txBody>
      </p:sp>
      <p:pic>
        <p:nvPicPr>
          <p:cNvPr id="21" name="図 20" descr="グラフィカル ユーザー インターフェイス, アプリケーション, アイコン&#10;&#10;自動的に生成された説明">
            <a:extLst>
              <a:ext uri="{FF2B5EF4-FFF2-40B4-BE49-F238E27FC236}">
                <a16:creationId xmlns:a16="http://schemas.microsoft.com/office/drawing/2014/main" id="{C33E3038-D1E3-EE1B-31D9-0B4E4DF4E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034" y="3291805"/>
            <a:ext cx="509695" cy="509695"/>
          </a:xfrm>
          <a:prstGeom prst="rect">
            <a:avLst/>
          </a:prstGeom>
        </p:spPr>
      </p:pic>
      <p:pic>
        <p:nvPicPr>
          <p:cNvPr id="22" name="図 2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3D57E144-1703-C88D-DF93-3DC5B16E9B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651" y="3326210"/>
            <a:ext cx="509695" cy="509695"/>
          </a:xfrm>
          <a:prstGeom prst="rect">
            <a:avLst/>
          </a:prstGeom>
        </p:spPr>
      </p:pic>
      <p:pic>
        <p:nvPicPr>
          <p:cNvPr id="23" name="図 22" descr="アイコン&#10;&#10;自動的に生成された説明">
            <a:extLst>
              <a:ext uri="{FF2B5EF4-FFF2-40B4-BE49-F238E27FC236}">
                <a16:creationId xmlns:a16="http://schemas.microsoft.com/office/drawing/2014/main" id="{6A5D48AA-36DB-D372-D25F-230A6495A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656" y="3288236"/>
            <a:ext cx="509695" cy="509695"/>
          </a:xfrm>
          <a:prstGeom prst="rect">
            <a:avLst/>
          </a:prstGeom>
        </p:spPr>
      </p:pic>
      <p:pic>
        <p:nvPicPr>
          <p:cNvPr id="24" name="図 23" descr="アイコン&#10;&#10;自動的に生成された説明">
            <a:extLst>
              <a:ext uri="{FF2B5EF4-FFF2-40B4-BE49-F238E27FC236}">
                <a16:creationId xmlns:a16="http://schemas.microsoft.com/office/drawing/2014/main" id="{759A7A52-258E-DF47-EA7E-231AE99F57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345" y="3288236"/>
            <a:ext cx="509695" cy="509695"/>
          </a:xfrm>
          <a:prstGeom prst="rect">
            <a:avLst/>
          </a:prstGeom>
        </p:spPr>
      </p:pic>
      <p:pic>
        <p:nvPicPr>
          <p:cNvPr id="25" name="図 24" descr="アイコン&#10;&#10;低い精度で自動的に生成された説明">
            <a:extLst>
              <a:ext uri="{FF2B5EF4-FFF2-40B4-BE49-F238E27FC236}">
                <a16:creationId xmlns:a16="http://schemas.microsoft.com/office/drawing/2014/main" id="{7CC37B78-298A-8293-1F38-E48C894283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887" y="5557167"/>
            <a:ext cx="509695" cy="509695"/>
          </a:xfrm>
          <a:prstGeom prst="rect">
            <a:avLst/>
          </a:prstGeom>
        </p:spPr>
      </p:pic>
      <p:pic>
        <p:nvPicPr>
          <p:cNvPr id="26" name="図 2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E3846E37-D75F-12D6-B9AD-C9F0B0A4CF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345" y="5535001"/>
            <a:ext cx="509695" cy="509695"/>
          </a:xfrm>
          <a:prstGeom prst="rect">
            <a:avLst/>
          </a:prstGeom>
        </p:spPr>
      </p:pic>
      <p:pic>
        <p:nvPicPr>
          <p:cNvPr id="27" name="図 26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B1399F9-212F-2C72-D22D-AFC637E554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772" y="3326210"/>
            <a:ext cx="509695" cy="509695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4D19DAD-3E66-0351-EC79-57334117E013}"/>
              </a:ext>
            </a:extLst>
          </p:cNvPr>
          <p:cNvSpPr txBox="1"/>
          <p:nvPr/>
        </p:nvSpPr>
        <p:spPr>
          <a:xfrm>
            <a:off x="501736" y="1816037"/>
            <a:ext cx="46049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①環境への配慮</a:t>
            </a:r>
            <a:endParaRPr lang="en-US" altLang="ja-JP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ラーフエイド加工</a:t>
            </a:r>
            <a:r>
              <a:rPr lang="ja-JP" alt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剤</a:t>
            </a:r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％以上が水で構成されており、</a:t>
            </a:r>
            <a:endParaRPr lang="en-US" altLang="ja-JP" sz="12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有害なものは含まれていないため、施工後に</a:t>
            </a:r>
            <a:r>
              <a:rPr lang="ja-JP" alt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使用した</a:t>
            </a:r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道具を</a:t>
            </a:r>
            <a:endParaRPr lang="en-US" altLang="ja-JP" sz="12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水洗いしても、水質や環境を汚染することはありません。</a:t>
            </a:r>
            <a:endParaRPr lang="en-US" altLang="ja-JP" sz="12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また、効果は空気中の酸素によって</a:t>
            </a:r>
            <a:r>
              <a:rPr lang="ja-JP" altLang="en-US" sz="1200" b="1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発現し続ける</a:t>
            </a: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ため、</a:t>
            </a:r>
            <a:endParaRPr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枯渇性エネルギーを必要としません。</a:t>
            </a:r>
          </a:p>
          <a:p>
            <a:pPr>
              <a:defRPr/>
            </a:pPr>
            <a:endParaRPr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E27DB42-B89D-AA01-18F0-536082F684CC}"/>
              </a:ext>
            </a:extLst>
          </p:cNvPr>
          <p:cNvSpPr txBox="1"/>
          <p:nvPr/>
        </p:nvSpPr>
        <p:spPr>
          <a:xfrm>
            <a:off x="5841880" y="4352602"/>
            <a:ext cx="460495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④働きやすい職場環境の提供</a:t>
            </a:r>
            <a:endParaRPr lang="en-US" altLang="ja-JP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ラーフエイド施工で揮発性有機化合物などを</a:t>
            </a:r>
            <a:r>
              <a:rPr lang="ja-JP" altLang="en-US" sz="1200" b="1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低減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抗ウイルス・抗菌消臭効果で室内の清浄度を保ちます。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アレルギーをお持ちの方でも</a:t>
            </a:r>
            <a:r>
              <a:rPr lang="ja-JP" alt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職場環境の衛生が保たれることで</a:t>
            </a:r>
            <a:endParaRPr lang="en-US" altLang="ja-JP" sz="1200" b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快適になり、働きやすい環境の維持と業務効率の向上につながります。</a:t>
            </a:r>
            <a:endParaRPr lang="en-US" altLang="ja-JP" sz="1200" b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C16C12C-EAEE-FBC4-E999-6526804B8E4D}"/>
              </a:ext>
            </a:extLst>
          </p:cNvPr>
          <p:cNvSpPr txBox="1"/>
          <p:nvPr/>
        </p:nvSpPr>
        <p:spPr>
          <a:xfrm>
            <a:off x="513325" y="4352602"/>
            <a:ext cx="460495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③経済</a:t>
            </a:r>
            <a:endParaRPr lang="en-US" altLang="ja-JP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ラーフエイドによる消臭・抗菌効果の</a:t>
            </a:r>
            <a:endParaRPr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持続性は、</a:t>
            </a:r>
            <a:r>
              <a:rPr lang="ja-JP" altLang="en-US" sz="1200" b="1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都度の対処や</a:t>
            </a: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一時的な対策から持続可能な</a:t>
            </a:r>
            <a:endParaRPr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技術への革新につながります。</a:t>
            </a:r>
            <a:endParaRPr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1CE6C33-C4B9-0930-5221-5D54083A3497}"/>
              </a:ext>
            </a:extLst>
          </p:cNvPr>
          <p:cNvSpPr txBox="1"/>
          <p:nvPr/>
        </p:nvSpPr>
        <p:spPr>
          <a:xfrm>
            <a:off x="5747278" y="1857730"/>
            <a:ext cx="460495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②地域環境</a:t>
            </a:r>
            <a:endParaRPr lang="en-US" altLang="ja-JP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2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災害時に備え、トイレや避難所</a:t>
            </a:r>
            <a:r>
              <a:rPr lang="ja-JP" altLang="en-US" sz="1200" b="1" i="1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へ</a:t>
            </a:r>
            <a:r>
              <a:rPr lang="ja-JP" altLang="en-US" sz="12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事前に</a:t>
            </a:r>
            <a:r>
              <a:rPr lang="ja-JP" altLang="en-US" sz="12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</a:t>
            </a:r>
            <a:r>
              <a:rPr lang="ja-JP" altLang="en-US" sz="12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施工</a:t>
            </a:r>
            <a:r>
              <a:rPr lang="ja-JP" altLang="en-US" sz="12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2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することで</a:t>
            </a:r>
            <a:r>
              <a:rPr lang="ja-JP" altLang="en-US" sz="12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緊急時の衛生</a:t>
            </a:r>
            <a:r>
              <a:rPr lang="ja-JP" altLang="en-US" sz="12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対策として効果があります。</a:t>
            </a:r>
            <a:endParaRPr lang="en-US" altLang="ja-JP" sz="1200" b="1" i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2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また、</a:t>
            </a:r>
            <a:r>
              <a:rPr lang="ja-JP" altLang="en-US" sz="12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あらゆる感染症への</a:t>
            </a:r>
            <a:r>
              <a:rPr lang="ja-JP" altLang="en-US" sz="1200" b="1" i="1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予防</a:t>
            </a:r>
            <a:r>
              <a:rPr lang="ja-JP" altLang="en-US" sz="12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対策にもつながり</a:t>
            </a:r>
            <a:r>
              <a:rPr lang="ja-JP" altLang="en-US" sz="12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1200" b="1" i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2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快適な環境を維持することに役立ちます。</a:t>
            </a:r>
            <a:endParaRPr lang="en-US" altLang="ja-JP" sz="1200" b="1" i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2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さらに、</a:t>
            </a:r>
            <a:r>
              <a:rPr lang="ja-JP" altLang="en-US" sz="12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学校での学級閉鎖</a:t>
            </a:r>
            <a:r>
              <a:rPr lang="ja-JP" altLang="en-US" sz="12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の予防対策としての</a:t>
            </a:r>
            <a:r>
              <a:rPr lang="ja-JP" altLang="en-US" sz="12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効果も期待できます。</a:t>
            </a:r>
            <a:endParaRPr lang="ja-JP" altLang="en-US" b="1" i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C2694B3-7EAD-DC94-369D-ED16B54E4F5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47" y="5535002"/>
            <a:ext cx="509695" cy="509695"/>
          </a:xfrm>
          <a:prstGeom prst="rect">
            <a:avLst/>
          </a:prstGeom>
        </p:spPr>
      </p:pic>
      <p:pic>
        <p:nvPicPr>
          <p:cNvPr id="8" name="図 7" descr="アイコン&#10;&#10;低い精度で自動的に生成された説明">
            <a:extLst>
              <a:ext uri="{FF2B5EF4-FFF2-40B4-BE49-F238E27FC236}">
                <a16:creationId xmlns:a16="http://schemas.microsoft.com/office/drawing/2014/main" id="{089E7DE8-7B5B-DB13-2B4F-F64A603572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921" y="3339809"/>
            <a:ext cx="509695" cy="509695"/>
          </a:xfrm>
          <a:prstGeom prst="rect">
            <a:avLst/>
          </a:prstGeom>
        </p:spPr>
      </p:pic>
      <p:pic>
        <p:nvPicPr>
          <p:cNvPr id="9" name="図 8" descr="アイコン&#10;&#10;自動的に生成された説明">
            <a:extLst>
              <a:ext uri="{FF2B5EF4-FFF2-40B4-BE49-F238E27FC236}">
                <a16:creationId xmlns:a16="http://schemas.microsoft.com/office/drawing/2014/main" id="{DDE10141-9AD6-A283-A576-EFA2997C40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485" y="3339809"/>
            <a:ext cx="509695" cy="509695"/>
          </a:xfrm>
          <a:prstGeom prst="rect">
            <a:avLst/>
          </a:prstGeom>
        </p:spPr>
      </p:pic>
      <p:pic>
        <p:nvPicPr>
          <p:cNvPr id="6" name="図 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10CD44D0-D6D5-BCD6-0760-EF475A3B6B2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629" y="5562548"/>
            <a:ext cx="509695" cy="50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131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D03B77A-BE78-4E67-4B45-1ABA961DD01C}"/>
              </a:ext>
            </a:extLst>
          </p:cNvPr>
          <p:cNvSpPr txBox="1"/>
          <p:nvPr/>
        </p:nvSpPr>
        <p:spPr>
          <a:xfrm>
            <a:off x="219079" y="1697970"/>
            <a:ext cx="4284859" cy="1865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①環境への配慮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ラーフエイド加工剤は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％以上が水で構成されており、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有害なものは含まれていないため、施工後に使用した道具を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水洗いしても、</a:t>
            </a:r>
            <a:r>
              <a:rPr lang="ja-JP" altLang="en-US" sz="1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水質や環境を汚染することはありません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また、効果は空気中の酸素によって発現し続けるため、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枯渇性エネルギーを必要としません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pPr>
              <a:lnSpc>
                <a:spcPts val="2000"/>
              </a:lnSpc>
              <a:defRPr/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D6BDB2E-BC64-72FA-3574-628B54E5FAD9}"/>
              </a:ext>
            </a:extLst>
          </p:cNvPr>
          <p:cNvSpPr txBox="1"/>
          <p:nvPr/>
        </p:nvSpPr>
        <p:spPr>
          <a:xfrm>
            <a:off x="219079" y="4222748"/>
            <a:ext cx="4988696" cy="173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③経済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ラーフエイドによる消臭・抗菌効果の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持続性は、都度の対処や一時的な対策から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持続可能な技術への革新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endParaRPr lang="en-US" altLang="ja-JP" sz="11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42B460-5409-5DD1-10C9-8B61BDD51C3E}"/>
              </a:ext>
            </a:extLst>
          </p:cNvPr>
          <p:cNvSpPr txBox="1"/>
          <p:nvPr/>
        </p:nvSpPr>
        <p:spPr>
          <a:xfrm>
            <a:off x="5700459" y="873863"/>
            <a:ext cx="4284859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②地域環境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災害時に備え、トイレや避難所へ事前にラーフエイド施工を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することで</a:t>
            </a:r>
            <a:r>
              <a:rPr lang="ja-JP" altLang="en-US" sz="1000" b="1" i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緊急時の衛生対策</a:t>
            </a: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として効果があります。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また、あらゆる感染症への予防対策にもつながり、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快適な環境を維持</a:t>
            </a: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することに役立ちます。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さらに、学校での</a:t>
            </a:r>
            <a:r>
              <a:rPr lang="ja-JP" altLang="en-US" sz="1000" b="1" i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学級閉鎖の予防対策</a:t>
            </a: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としての効果も期待できます。</a:t>
            </a:r>
            <a:endParaRPr lang="ja-JP" altLang="en-US" sz="11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41E5C-CFEB-8A84-5D4A-C0C0DD6B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62826" y="6487095"/>
            <a:ext cx="2228850" cy="395552"/>
          </a:xfrm>
        </p:spPr>
        <p:txBody>
          <a:bodyPr/>
          <a:lstStyle/>
          <a:p>
            <a:fld id="{6FEC5DC7-B242-4A86-A5E4-18D66B9B5E3C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975312-0E58-1FB9-2C76-24F245874AB8}"/>
              </a:ext>
            </a:extLst>
          </p:cNvPr>
          <p:cNvSpPr txBox="1"/>
          <p:nvPr/>
        </p:nvSpPr>
        <p:spPr>
          <a:xfrm>
            <a:off x="132759" y="437808"/>
            <a:ext cx="8450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n-ea"/>
              </a:rPr>
              <a:t>◆「ラーフエイド」は</a:t>
            </a:r>
            <a:r>
              <a:rPr kumimoji="1" lang="en-US" altLang="ja-JP" sz="1600" b="1" dirty="0">
                <a:latin typeface="+mn-ea"/>
              </a:rPr>
              <a:t>SDGs</a:t>
            </a:r>
            <a:r>
              <a:rPr kumimoji="1" lang="ja-JP" altLang="en-US" sz="1600" b="1" dirty="0">
                <a:latin typeface="+mn-ea"/>
              </a:rPr>
              <a:t>の理念に合った技術と製品です　 　　　　　　　　　　　　　                            　</a:t>
            </a:r>
          </a:p>
        </p:txBody>
      </p:sp>
      <p:pic>
        <p:nvPicPr>
          <p:cNvPr id="21" name="図 20" descr="グラフィカル ユーザー インターフェイス, アプリケーション, アイコン&#10;&#10;自動的に生成された説明">
            <a:extLst>
              <a:ext uri="{FF2B5EF4-FFF2-40B4-BE49-F238E27FC236}">
                <a16:creationId xmlns:a16="http://schemas.microsoft.com/office/drawing/2014/main" id="{C33E3038-D1E3-EE1B-31D9-0B4E4DF4E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89" y="3434308"/>
            <a:ext cx="552170" cy="552170"/>
          </a:xfrm>
          <a:prstGeom prst="rect">
            <a:avLst/>
          </a:prstGeom>
        </p:spPr>
      </p:pic>
      <p:pic>
        <p:nvPicPr>
          <p:cNvPr id="22" name="図 2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3D57E144-1703-C88D-DF93-3DC5B16E9B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984" y="2699585"/>
            <a:ext cx="552170" cy="552170"/>
          </a:xfrm>
          <a:prstGeom prst="rect">
            <a:avLst/>
          </a:prstGeom>
        </p:spPr>
      </p:pic>
      <p:pic>
        <p:nvPicPr>
          <p:cNvPr id="23" name="図 22" descr="アイコン&#10;&#10;自動的に生成された説明">
            <a:extLst>
              <a:ext uri="{FF2B5EF4-FFF2-40B4-BE49-F238E27FC236}">
                <a16:creationId xmlns:a16="http://schemas.microsoft.com/office/drawing/2014/main" id="{6A5D48AA-36DB-D372-D25F-230A6495A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29" y="3430439"/>
            <a:ext cx="552170" cy="552170"/>
          </a:xfrm>
          <a:prstGeom prst="rect">
            <a:avLst/>
          </a:prstGeom>
        </p:spPr>
      </p:pic>
      <p:pic>
        <p:nvPicPr>
          <p:cNvPr id="24" name="図 23" descr="アイコン&#10;&#10;自動的に生成された説明">
            <a:extLst>
              <a:ext uri="{FF2B5EF4-FFF2-40B4-BE49-F238E27FC236}">
                <a16:creationId xmlns:a16="http://schemas.microsoft.com/office/drawing/2014/main" id="{759A7A52-258E-DF47-EA7E-231AE99F57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58" y="3430439"/>
            <a:ext cx="552170" cy="552170"/>
          </a:xfrm>
          <a:prstGeom prst="rect">
            <a:avLst/>
          </a:prstGeom>
        </p:spPr>
      </p:pic>
      <p:pic>
        <p:nvPicPr>
          <p:cNvPr id="25" name="図 24" descr="アイコン&#10;&#10;低い精度で自動的に生成された説明">
            <a:extLst>
              <a:ext uri="{FF2B5EF4-FFF2-40B4-BE49-F238E27FC236}">
                <a16:creationId xmlns:a16="http://schemas.microsoft.com/office/drawing/2014/main" id="{7CC37B78-298A-8293-1F38-E48C894283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917" y="5684055"/>
            <a:ext cx="552170" cy="552170"/>
          </a:xfrm>
          <a:prstGeom prst="rect">
            <a:avLst/>
          </a:prstGeom>
        </p:spPr>
      </p:pic>
      <p:pic>
        <p:nvPicPr>
          <p:cNvPr id="26" name="図 2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E3846E37-D75F-12D6-B9AD-C9F0B0A4CF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01" y="5573645"/>
            <a:ext cx="552170" cy="552170"/>
          </a:xfrm>
          <a:prstGeom prst="rect">
            <a:avLst/>
          </a:prstGeom>
        </p:spPr>
      </p:pic>
      <p:pic>
        <p:nvPicPr>
          <p:cNvPr id="27" name="図 26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B1399F9-212F-2C72-D22D-AFC637E554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365" y="2699585"/>
            <a:ext cx="552170" cy="552170"/>
          </a:xfrm>
          <a:prstGeom prst="rect">
            <a:avLst/>
          </a:prstGeom>
        </p:spPr>
      </p:pic>
      <p:pic>
        <p:nvPicPr>
          <p:cNvPr id="7" name="図 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C2694B3-7EAD-DC94-369D-ED16B54E4F5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86" y="5573647"/>
            <a:ext cx="552170" cy="552170"/>
          </a:xfrm>
          <a:prstGeom prst="rect">
            <a:avLst/>
          </a:prstGeom>
        </p:spPr>
      </p:pic>
      <p:pic>
        <p:nvPicPr>
          <p:cNvPr id="8" name="図 7" descr="アイコン&#10;&#10;低い精度で自動的に生成された説明">
            <a:extLst>
              <a:ext uri="{FF2B5EF4-FFF2-40B4-BE49-F238E27FC236}">
                <a16:creationId xmlns:a16="http://schemas.microsoft.com/office/drawing/2014/main" id="{089E7DE8-7B5B-DB13-2B4F-F64A603572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778" y="2714317"/>
            <a:ext cx="552170" cy="552170"/>
          </a:xfrm>
          <a:prstGeom prst="rect">
            <a:avLst/>
          </a:prstGeom>
        </p:spPr>
      </p:pic>
      <p:pic>
        <p:nvPicPr>
          <p:cNvPr id="9" name="図 8" descr="アイコン&#10;&#10;自動的に生成された説明">
            <a:extLst>
              <a:ext uri="{FF2B5EF4-FFF2-40B4-BE49-F238E27FC236}">
                <a16:creationId xmlns:a16="http://schemas.microsoft.com/office/drawing/2014/main" id="{DDE10141-9AD6-A283-A576-EFA2997C40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2714317"/>
            <a:ext cx="552170" cy="552170"/>
          </a:xfrm>
          <a:prstGeom prst="rect">
            <a:avLst/>
          </a:prstGeom>
        </p:spPr>
      </p:pic>
      <p:pic>
        <p:nvPicPr>
          <p:cNvPr id="6" name="図 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10CD44D0-D6D5-BCD6-0760-EF475A3B6B2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5689882"/>
            <a:ext cx="552170" cy="552170"/>
          </a:xfrm>
          <a:prstGeom prst="rect">
            <a:avLst/>
          </a:prstGeom>
        </p:spPr>
      </p:pic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5A077EC-B77A-3EFD-40ED-6946640A4622}"/>
              </a:ext>
            </a:extLst>
          </p:cNvPr>
          <p:cNvGrpSpPr/>
          <p:nvPr/>
        </p:nvGrpSpPr>
        <p:grpSpPr>
          <a:xfrm>
            <a:off x="3603991" y="2611802"/>
            <a:ext cx="2631978" cy="2332350"/>
            <a:chOff x="3457021" y="2573651"/>
            <a:chExt cx="2879703" cy="2551873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B8E1B251-8096-3EAA-ECD0-8D272F96A5C3}"/>
                </a:ext>
              </a:extLst>
            </p:cNvPr>
            <p:cNvSpPr/>
            <p:nvPr/>
          </p:nvSpPr>
          <p:spPr>
            <a:xfrm>
              <a:off x="3827846" y="2808053"/>
              <a:ext cx="2129437" cy="2129437"/>
            </a:xfrm>
            <a:prstGeom prst="ellipse">
              <a:avLst/>
            </a:prstGeom>
            <a:solidFill>
              <a:srgbClr val="D7E7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67" dirty="0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D88E9353-5C97-DCD1-7335-70F5E1C60767}"/>
                </a:ext>
              </a:extLst>
            </p:cNvPr>
            <p:cNvSpPr/>
            <p:nvPr/>
          </p:nvSpPr>
          <p:spPr>
            <a:xfrm>
              <a:off x="4034316" y="3014523"/>
              <a:ext cx="1716496" cy="1716496"/>
            </a:xfrm>
            <a:prstGeom prst="ellipse">
              <a:avLst/>
            </a:prstGeom>
            <a:solidFill>
              <a:srgbClr val="E6F4F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517" b="1" dirty="0">
                  <a:solidFill>
                    <a:sysClr val="windowText" lastClr="000000"/>
                  </a:solidFill>
                  <a:latin typeface="+mn-ea"/>
                </a:rPr>
                <a:t>4</a:t>
              </a:r>
              <a:r>
                <a:rPr kumimoji="1" lang="ja-JP" altLang="en-US" sz="1517" b="1" dirty="0">
                  <a:solidFill>
                    <a:sysClr val="windowText" lastClr="000000"/>
                  </a:solidFill>
                  <a:latin typeface="+mn-ea"/>
                </a:rPr>
                <a:t>つの重点テーマ</a:t>
              </a: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87808F93-7D4E-C629-EF88-E3770C4A4AEA}"/>
                </a:ext>
              </a:extLst>
            </p:cNvPr>
            <p:cNvSpPr/>
            <p:nvPr/>
          </p:nvSpPr>
          <p:spPr>
            <a:xfrm>
              <a:off x="5315321" y="2573651"/>
              <a:ext cx="1021403" cy="1021403"/>
            </a:xfrm>
            <a:prstGeom prst="ellipse">
              <a:avLst/>
            </a:prstGeom>
            <a:solidFill>
              <a:srgbClr val="F4B18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地域</a:t>
              </a:r>
              <a:endParaRPr kumimoji="1" lang="en-US" altLang="ja-JP" sz="1517" b="1" dirty="0"/>
            </a:p>
            <a:p>
              <a:pPr algn="ctr"/>
              <a:r>
                <a:rPr kumimoji="1" lang="ja-JP" altLang="en-US" sz="1517" b="1" dirty="0"/>
                <a:t>社会</a:t>
              </a: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A33C844B-B9C2-774B-E3BE-4E1D603D8FE2}"/>
                </a:ext>
              </a:extLst>
            </p:cNvPr>
            <p:cNvSpPr/>
            <p:nvPr/>
          </p:nvSpPr>
          <p:spPr>
            <a:xfrm>
              <a:off x="3457021" y="2573651"/>
              <a:ext cx="1021403" cy="1021403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環 境</a:t>
              </a:r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8CDD13D0-A3B3-E57D-B550-71ED89DC040D}"/>
                </a:ext>
              </a:extLst>
            </p:cNvPr>
            <p:cNvSpPr/>
            <p:nvPr/>
          </p:nvSpPr>
          <p:spPr>
            <a:xfrm>
              <a:off x="5315321" y="4104121"/>
              <a:ext cx="1021403" cy="1021403"/>
            </a:xfrm>
            <a:prstGeom prst="ellipse">
              <a:avLst/>
            </a:prstGeom>
            <a:solidFill>
              <a:srgbClr val="FEC6C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社 員</a:t>
              </a: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B8796BA3-0F54-B025-1828-D515026B8EFD}"/>
                </a:ext>
              </a:extLst>
            </p:cNvPr>
            <p:cNvSpPr/>
            <p:nvPr/>
          </p:nvSpPr>
          <p:spPr>
            <a:xfrm>
              <a:off x="3457021" y="4104121"/>
              <a:ext cx="1021403" cy="1021403"/>
            </a:xfrm>
            <a:prstGeom prst="ellipse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経 済</a:t>
              </a:r>
            </a:p>
          </p:txBody>
        </p:sp>
      </p:grp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11DB841D-ACAE-F893-C821-018D5F8F53BF}"/>
              </a:ext>
            </a:extLst>
          </p:cNvPr>
          <p:cNvCxnSpPr/>
          <p:nvPr/>
        </p:nvCxnSpPr>
        <p:spPr>
          <a:xfrm>
            <a:off x="219081" y="834814"/>
            <a:ext cx="937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B73D74EC-A7DA-7EDE-2B24-E9E6667155D6}"/>
              </a:ext>
            </a:extLst>
          </p:cNvPr>
          <p:cNvSpPr/>
          <p:nvPr/>
        </p:nvSpPr>
        <p:spPr>
          <a:xfrm>
            <a:off x="219079" y="952284"/>
            <a:ext cx="4502785" cy="400110"/>
          </a:xfrm>
          <a:prstGeom prst="round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9758FF-E7D0-71D2-3F5D-F900EE2B183E}"/>
              </a:ext>
            </a:extLst>
          </p:cNvPr>
          <p:cNvSpPr txBox="1"/>
          <p:nvPr/>
        </p:nvSpPr>
        <p:spPr>
          <a:xfrm>
            <a:off x="545263" y="986121"/>
            <a:ext cx="3887033" cy="342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25" b="1" dirty="0">
                <a:solidFill>
                  <a:schemeClr val="bg1"/>
                </a:solidFill>
                <a:latin typeface="+mn-ea"/>
              </a:rPr>
              <a:t>「ラーフエイド」事業を通じた</a:t>
            </a:r>
            <a:r>
              <a:rPr lang="en-US" altLang="ja-JP" sz="1625" b="1" dirty="0">
                <a:solidFill>
                  <a:schemeClr val="bg1"/>
                </a:solidFill>
                <a:latin typeface="+mn-ea"/>
              </a:rPr>
              <a:t>SDGs</a:t>
            </a:r>
            <a:endParaRPr lang="ja-JP" altLang="en-US" sz="1625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8587CE34-80F1-F206-DEAE-9F197DC57A51}"/>
              </a:ext>
            </a:extLst>
          </p:cNvPr>
          <p:cNvCxnSpPr>
            <a:cxnSpLocks/>
          </p:cNvCxnSpPr>
          <p:nvPr/>
        </p:nvCxnSpPr>
        <p:spPr>
          <a:xfrm>
            <a:off x="309633" y="2028599"/>
            <a:ext cx="3469265" cy="5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44AA2439-B102-5325-E9AA-3F70B6369E95}"/>
              </a:ext>
            </a:extLst>
          </p:cNvPr>
          <p:cNvCxnSpPr>
            <a:cxnSpLocks/>
          </p:cNvCxnSpPr>
          <p:nvPr/>
        </p:nvCxnSpPr>
        <p:spPr>
          <a:xfrm>
            <a:off x="3778898" y="2028604"/>
            <a:ext cx="207210" cy="665872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8A9C9AA-F33B-119A-CAA5-B3ADBD3D4123}"/>
              </a:ext>
            </a:extLst>
          </p:cNvPr>
          <p:cNvCxnSpPr>
            <a:cxnSpLocks/>
          </p:cNvCxnSpPr>
          <p:nvPr/>
        </p:nvCxnSpPr>
        <p:spPr>
          <a:xfrm>
            <a:off x="309633" y="4640544"/>
            <a:ext cx="3562571" cy="0"/>
          </a:xfrm>
          <a:prstGeom prst="line">
            <a:avLst/>
          </a:prstGeom>
          <a:ln w="31750" cap="rnd">
            <a:solidFill>
              <a:schemeClr val="accent5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4CDA015F-BA85-A684-D774-4ADDBD4CBAB4}"/>
              </a:ext>
            </a:extLst>
          </p:cNvPr>
          <p:cNvCxnSpPr>
            <a:cxnSpLocks/>
          </p:cNvCxnSpPr>
          <p:nvPr/>
        </p:nvCxnSpPr>
        <p:spPr>
          <a:xfrm>
            <a:off x="5607700" y="1278904"/>
            <a:ext cx="3997610" cy="0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CF0186CA-5C87-3FEF-1C9F-94D779FDA03B}"/>
              </a:ext>
            </a:extLst>
          </p:cNvPr>
          <p:cNvCxnSpPr>
            <a:cxnSpLocks/>
          </p:cNvCxnSpPr>
          <p:nvPr/>
        </p:nvCxnSpPr>
        <p:spPr>
          <a:xfrm>
            <a:off x="5604383" y="1274039"/>
            <a:ext cx="3317" cy="1453327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12576FB4-36B0-7EDA-E056-A616E79DE10C}"/>
              </a:ext>
            </a:extLst>
          </p:cNvPr>
          <p:cNvCxnSpPr>
            <a:cxnSpLocks/>
          </p:cNvCxnSpPr>
          <p:nvPr/>
        </p:nvCxnSpPr>
        <p:spPr>
          <a:xfrm>
            <a:off x="6059870" y="4297650"/>
            <a:ext cx="3498785" cy="0"/>
          </a:xfrm>
          <a:prstGeom prst="line">
            <a:avLst/>
          </a:prstGeom>
          <a:ln w="31750" cap="rnd">
            <a:solidFill>
              <a:srgbClr val="FEDEE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926C074-F44B-9DF3-E14C-A233D3EE2D29}"/>
              </a:ext>
            </a:extLst>
          </p:cNvPr>
          <p:cNvSpPr txBox="1"/>
          <p:nvPr/>
        </p:nvSpPr>
        <p:spPr>
          <a:xfrm>
            <a:off x="6330318" y="3915728"/>
            <a:ext cx="3498785" cy="1926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④働きやすい職場環境の提供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ラーフエイド施工で揮発性有機化合物などを低減、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抗ウイルス・抗菌消臭効果で室内の清浄度を保ちます。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アレルギーをお持ちの方でも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職場環境の衛生が保たれることで快適になり、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働きやすい環境の維持と業務効率の向上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000" b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0237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D03B77A-BE78-4E67-4B45-1ABA961DD01C}"/>
              </a:ext>
            </a:extLst>
          </p:cNvPr>
          <p:cNvSpPr txBox="1"/>
          <p:nvPr/>
        </p:nvSpPr>
        <p:spPr>
          <a:xfrm>
            <a:off x="219079" y="1697970"/>
            <a:ext cx="4284859" cy="1865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①環境への配慮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ラーフエイド加工剤は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％以上が水で構成されており、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有害なものは含まれていないため、施工後に使用した道具を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水洗いしても、</a:t>
            </a:r>
            <a:r>
              <a:rPr lang="ja-JP" altLang="en-US" sz="10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水質や環境を汚染することはありません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また、効果は空気中の酸素によって発現し続けるため、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枯渇性エネルギーを必要としません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pPr>
              <a:lnSpc>
                <a:spcPts val="2000"/>
              </a:lnSpc>
              <a:defRPr/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D6BDB2E-BC64-72FA-3574-628B54E5FAD9}"/>
              </a:ext>
            </a:extLst>
          </p:cNvPr>
          <p:cNvSpPr txBox="1"/>
          <p:nvPr/>
        </p:nvSpPr>
        <p:spPr>
          <a:xfrm>
            <a:off x="219079" y="4222748"/>
            <a:ext cx="4988696" cy="173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③経済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ラーフエイドによる消臭・抗菌効果の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持続性は、都度の対処や一時的な対策から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持続可能な技術への革新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endParaRPr lang="en-US" altLang="ja-JP" sz="11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42B460-5409-5DD1-10C9-8B61BDD51C3E}"/>
              </a:ext>
            </a:extLst>
          </p:cNvPr>
          <p:cNvSpPr txBox="1"/>
          <p:nvPr/>
        </p:nvSpPr>
        <p:spPr>
          <a:xfrm>
            <a:off x="5700459" y="873863"/>
            <a:ext cx="4284859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②地域環境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災害時に備え、トイレや避難所へ事前にラーフエイド施工を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することで</a:t>
            </a:r>
            <a:r>
              <a:rPr lang="ja-JP" altLang="en-US" sz="1000" i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緊急時の衛生対策</a:t>
            </a: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として効果があります。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また、あらゆる感染症への予防対策にもつながり、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快適な環境を維持</a:t>
            </a: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することに役立ちます。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さらに、学校での</a:t>
            </a:r>
            <a:r>
              <a:rPr lang="ja-JP" altLang="en-US" sz="1000" i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学級閉鎖の予防対策</a:t>
            </a: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としての効果も期待できます。</a:t>
            </a:r>
            <a:endParaRPr lang="ja-JP" altLang="en-US" sz="11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41E5C-CFEB-8A84-5D4A-C0C0DD6B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62826" y="6487095"/>
            <a:ext cx="2228850" cy="395552"/>
          </a:xfrm>
        </p:spPr>
        <p:txBody>
          <a:bodyPr/>
          <a:lstStyle/>
          <a:p>
            <a:fld id="{6FEC5DC7-B242-4A86-A5E4-18D66B9B5E3C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975312-0E58-1FB9-2C76-24F245874AB8}"/>
              </a:ext>
            </a:extLst>
          </p:cNvPr>
          <p:cNvSpPr txBox="1"/>
          <p:nvPr/>
        </p:nvSpPr>
        <p:spPr>
          <a:xfrm>
            <a:off x="132759" y="437808"/>
            <a:ext cx="8450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n-ea"/>
              </a:rPr>
              <a:t>◆「ラーフエイド」は</a:t>
            </a:r>
            <a:r>
              <a:rPr kumimoji="1" lang="en-US" altLang="ja-JP" sz="1600" b="1" dirty="0">
                <a:latin typeface="+mn-ea"/>
              </a:rPr>
              <a:t>SDGs</a:t>
            </a:r>
            <a:r>
              <a:rPr kumimoji="1" lang="ja-JP" altLang="en-US" sz="1600" b="1" dirty="0">
                <a:latin typeface="+mn-ea"/>
              </a:rPr>
              <a:t>の理念に合った技術と製品です　 　　　　　　　　　　　　　                            　</a:t>
            </a:r>
          </a:p>
        </p:txBody>
      </p:sp>
      <p:pic>
        <p:nvPicPr>
          <p:cNvPr id="21" name="図 20" descr="グラフィカル ユーザー インターフェイス, アプリケーション, アイコン&#10;&#10;自動的に生成された説明">
            <a:extLst>
              <a:ext uri="{FF2B5EF4-FFF2-40B4-BE49-F238E27FC236}">
                <a16:creationId xmlns:a16="http://schemas.microsoft.com/office/drawing/2014/main" id="{C33E3038-D1E3-EE1B-31D9-0B4E4DF4E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89" y="3434308"/>
            <a:ext cx="552170" cy="552170"/>
          </a:xfrm>
          <a:prstGeom prst="rect">
            <a:avLst/>
          </a:prstGeom>
        </p:spPr>
      </p:pic>
      <p:pic>
        <p:nvPicPr>
          <p:cNvPr id="22" name="図 2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3D57E144-1703-C88D-DF93-3DC5B16E9B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984" y="2699585"/>
            <a:ext cx="552170" cy="552170"/>
          </a:xfrm>
          <a:prstGeom prst="rect">
            <a:avLst/>
          </a:prstGeom>
        </p:spPr>
      </p:pic>
      <p:pic>
        <p:nvPicPr>
          <p:cNvPr id="23" name="図 22" descr="アイコン&#10;&#10;自動的に生成された説明">
            <a:extLst>
              <a:ext uri="{FF2B5EF4-FFF2-40B4-BE49-F238E27FC236}">
                <a16:creationId xmlns:a16="http://schemas.microsoft.com/office/drawing/2014/main" id="{6A5D48AA-36DB-D372-D25F-230A6495A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29" y="3430439"/>
            <a:ext cx="552170" cy="552170"/>
          </a:xfrm>
          <a:prstGeom prst="rect">
            <a:avLst/>
          </a:prstGeom>
        </p:spPr>
      </p:pic>
      <p:pic>
        <p:nvPicPr>
          <p:cNvPr id="24" name="図 23" descr="アイコン&#10;&#10;自動的に生成された説明">
            <a:extLst>
              <a:ext uri="{FF2B5EF4-FFF2-40B4-BE49-F238E27FC236}">
                <a16:creationId xmlns:a16="http://schemas.microsoft.com/office/drawing/2014/main" id="{759A7A52-258E-DF47-EA7E-231AE99F57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58" y="3430439"/>
            <a:ext cx="552170" cy="552170"/>
          </a:xfrm>
          <a:prstGeom prst="rect">
            <a:avLst/>
          </a:prstGeom>
        </p:spPr>
      </p:pic>
      <p:pic>
        <p:nvPicPr>
          <p:cNvPr id="25" name="図 24" descr="アイコン&#10;&#10;低い精度で自動的に生成された説明">
            <a:extLst>
              <a:ext uri="{FF2B5EF4-FFF2-40B4-BE49-F238E27FC236}">
                <a16:creationId xmlns:a16="http://schemas.microsoft.com/office/drawing/2014/main" id="{7CC37B78-298A-8293-1F38-E48C894283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917" y="5684055"/>
            <a:ext cx="552170" cy="552170"/>
          </a:xfrm>
          <a:prstGeom prst="rect">
            <a:avLst/>
          </a:prstGeom>
        </p:spPr>
      </p:pic>
      <p:pic>
        <p:nvPicPr>
          <p:cNvPr id="26" name="図 2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E3846E37-D75F-12D6-B9AD-C9F0B0A4CF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01" y="5573645"/>
            <a:ext cx="552170" cy="552170"/>
          </a:xfrm>
          <a:prstGeom prst="rect">
            <a:avLst/>
          </a:prstGeom>
        </p:spPr>
      </p:pic>
      <p:pic>
        <p:nvPicPr>
          <p:cNvPr id="27" name="図 26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B1399F9-212F-2C72-D22D-AFC637E554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365" y="2699585"/>
            <a:ext cx="552170" cy="552170"/>
          </a:xfrm>
          <a:prstGeom prst="rect">
            <a:avLst/>
          </a:prstGeom>
        </p:spPr>
      </p:pic>
      <p:pic>
        <p:nvPicPr>
          <p:cNvPr id="7" name="図 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C2694B3-7EAD-DC94-369D-ED16B54E4F5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86" y="5573647"/>
            <a:ext cx="552170" cy="552170"/>
          </a:xfrm>
          <a:prstGeom prst="rect">
            <a:avLst/>
          </a:prstGeom>
        </p:spPr>
      </p:pic>
      <p:pic>
        <p:nvPicPr>
          <p:cNvPr id="8" name="図 7" descr="アイコン&#10;&#10;低い精度で自動的に生成された説明">
            <a:extLst>
              <a:ext uri="{FF2B5EF4-FFF2-40B4-BE49-F238E27FC236}">
                <a16:creationId xmlns:a16="http://schemas.microsoft.com/office/drawing/2014/main" id="{089E7DE8-7B5B-DB13-2B4F-F64A603572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778" y="2714317"/>
            <a:ext cx="552170" cy="552170"/>
          </a:xfrm>
          <a:prstGeom prst="rect">
            <a:avLst/>
          </a:prstGeom>
        </p:spPr>
      </p:pic>
      <p:pic>
        <p:nvPicPr>
          <p:cNvPr id="9" name="図 8" descr="アイコン&#10;&#10;自動的に生成された説明">
            <a:extLst>
              <a:ext uri="{FF2B5EF4-FFF2-40B4-BE49-F238E27FC236}">
                <a16:creationId xmlns:a16="http://schemas.microsoft.com/office/drawing/2014/main" id="{DDE10141-9AD6-A283-A576-EFA2997C40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2714317"/>
            <a:ext cx="552170" cy="552170"/>
          </a:xfrm>
          <a:prstGeom prst="rect">
            <a:avLst/>
          </a:prstGeom>
        </p:spPr>
      </p:pic>
      <p:pic>
        <p:nvPicPr>
          <p:cNvPr id="6" name="図 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10CD44D0-D6D5-BCD6-0760-EF475A3B6B2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5689882"/>
            <a:ext cx="552170" cy="552170"/>
          </a:xfrm>
          <a:prstGeom prst="rect">
            <a:avLst/>
          </a:prstGeom>
        </p:spPr>
      </p:pic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5A077EC-B77A-3EFD-40ED-6946640A4622}"/>
              </a:ext>
            </a:extLst>
          </p:cNvPr>
          <p:cNvGrpSpPr/>
          <p:nvPr/>
        </p:nvGrpSpPr>
        <p:grpSpPr>
          <a:xfrm>
            <a:off x="3603991" y="2611802"/>
            <a:ext cx="2631978" cy="2332350"/>
            <a:chOff x="3457021" y="2573651"/>
            <a:chExt cx="2879703" cy="2551873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B8E1B251-8096-3EAA-ECD0-8D272F96A5C3}"/>
                </a:ext>
              </a:extLst>
            </p:cNvPr>
            <p:cNvSpPr/>
            <p:nvPr/>
          </p:nvSpPr>
          <p:spPr>
            <a:xfrm>
              <a:off x="3827846" y="2808053"/>
              <a:ext cx="2129437" cy="2129437"/>
            </a:xfrm>
            <a:prstGeom prst="ellipse">
              <a:avLst/>
            </a:prstGeom>
            <a:solidFill>
              <a:srgbClr val="D7E7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67" dirty="0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D88E9353-5C97-DCD1-7335-70F5E1C60767}"/>
                </a:ext>
              </a:extLst>
            </p:cNvPr>
            <p:cNvSpPr/>
            <p:nvPr/>
          </p:nvSpPr>
          <p:spPr>
            <a:xfrm>
              <a:off x="4034316" y="3014523"/>
              <a:ext cx="1716496" cy="1716496"/>
            </a:xfrm>
            <a:prstGeom prst="ellipse">
              <a:avLst/>
            </a:prstGeom>
            <a:solidFill>
              <a:srgbClr val="E6F4F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517" b="1" dirty="0">
                  <a:solidFill>
                    <a:sysClr val="windowText" lastClr="000000"/>
                  </a:solidFill>
                  <a:latin typeface="+mn-ea"/>
                </a:rPr>
                <a:t>4</a:t>
              </a:r>
              <a:r>
                <a:rPr kumimoji="1" lang="ja-JP" altLang="en-US" sz="1517" b="1" dirty="0">
                  <a:solidFill>
                    <a:sysClr val="windowText" lastClr="000000"/>
                  </a:solidFill>
                  <a:latin typeface="+mn-ea"/>
                </a:rPr>
                <a:t>つの重点テーマ</a:t>
              </a: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87808F93-7D4E-C629-EF88-E3770C4A4AEA}"/>
                </a:ext>
              </a:extLst>
            </p:cNvPr>
            <p:cNvSpPr/>
            <p:nvPr/>
          </p:nvSpPr>
          <p:spPr>
            <a:xfrm>
              <a:off x="5315321" y="2573651"/>
              <a:ext cx="1021403" cy="1021403"/>
            </a:xfrm>
            <a:prstGeom prst="ellipse">
              <a:avLst/>
            </a:prstGeom>
            <a:solidFill>
              <a:srgbClr val="F4B18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地域</a:t>
              </a:r>
              <a:endParaRPr kumimoji="1" lang="en-US" altLang="ja-JP" sz="1517" b="1" dirty="0"/>
            </a:p>
            <a:p>
              <a:pPr algn="ctr"/>
              <a:r>
                <a:rPr kumimoji="1" lang="ja-JP" altLang="en-US" sz="1517" b="1" dirty="0"/>
                <a:t>社会</a:t>
              </a: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A33C844B-B9C2-774B-E3BE-4E1D603D8FE2}"/>
                </a:ext>
              </a:extLst>
            </p:cNvPr>
            <p:cNvSpPr/>
            <p:nvPr/>
          </p:nvSpPr>
          <p:spPr>
            <a:xfrm>
              <a:off x="3457021" y="2573651"/>
              <a:ext cx="1021403" cy="1021403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環 境</a:t>
              </a:r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8CDD13D0-A3B3-E57D-B550-71ED89DC040D}"/>
                </a:ext>
              </a:extLst>
            </p:cNvPr>
            <p:cNvSpPr/>
            <p:nvPr/>
          </p:nvSpPr>
          <p:spPr>
            <a:xfrm>
              <a:off x="5315321" y="4104121"/>
              <a:ext cx="1021403" cy="1021403"/>
            </a:xfrm>
            <a:prstGeom prst="ellipse">
              <a:avLst/>
            </a:prstGeom>
            <a:solidFill>
              <a:srgbClr val="FEC6C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社 員</a:t>
              </a: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B8796BA3-0F54-B025-1828-D515026B8EFD}"/>
                </a:ext>
              </a:extLst>
            </p:cNvPr>
            <p:cNvSpPr/>
            <p:nvPr/>
          </p:nvSpPr>
          <p:spPr>
            <a:xfrm>
              <a:off x="3457021" y="4104121"/>
              <a:ext cx="1021403" cy="1021403"/>
            </a:xfrm>
            <a:prstGeom prst="ellipse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経 済</a:t>
              </a:r>
            </a:p>
          </p:txBody>
        </p:sp>
      </p:grp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11DB841D-ACAE-F893-C821-018D5F8F53BF}"/>
              </a:ext>
            </a:extLst>
          </p:cNvPr>
          <p:cNvCxnSpPr/>
          <p:nvPr/>
        </p:nvCxnSpPr>
        <p:spPr>
          <a:xfrm>
            <a:off x="219081" y="834814"/>
            <a:ext cx="937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B73D74EC-A7DA-7EDE-2B24-E9E6667155D6}"/>
              </a:ext>
            </a:extLst>
          </p:cNvPr>
          <p:cNvSpPr/>
          <p:nvPr/>
        </p:nvSpPr>
        <p:spPr>
          <a:xfrm>
            <a:off x="219079" y="952284"/>
            <a:ext cx="4502785" cy="400110"/>
          </a:xfrm>
          <a:prstGeom prst="round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9758FF-E7D0-71D2-3F5D-F900EE2B183E}"/>
              </a:ext>
            </a:extLst>
          </p:cNvPr>
          <p:cNvSpPr txBox="1"/>
          <p:nvPr/>
        </p:nvSpPr>
        <p:spPr>
          <a:xfrm>
            <a:off x="545263" y="986121"/>
            <a:ext cx="3887033" cy="342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25" b="1" dirty="0">
                <a:solidFill>
                  <a:schemeClr val="bg1"/>
                </a:solidFill>
                <a:latin typeface="+mn-ea"/>
              </a:rPr>
              <a:t>「ラーフエイド」事業を通じた</a:t>
            </a:r>
            <a:r>
              <a:rPr lang="en-US" altLang="ja-JP" sz="1625" b="1" dirty="0">
                <a:solidFill>
                  <a:schemeClr val="bg1"/>
                </a:solidFill>
                <a:latin typeface="+mn-ea"/>
              </a:rPr>
              <a:t>SDGs</a:t>
            </a:r>
            <a:endParaRPr lang="ja-JP" altLang="en-US" sz="1625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8587CE34-80F1-F206-DEAE-9F197DC57A51}"/>
              </a:ext>
            </a:extLst>
          </p:cNvPr>
          <p:cNvCxnSpPr>
            <a:cxnSpLocks/>
          </p:cNvCxnSpPr>
          <p:nvPr/>
        </p:nvCxnSpPr>
        <p:spPr>
          <a:xfrm>
            <a:off x="309633" y="2028599"/>
            <a:ext cx="3469265" cy="5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44AA2439-B102-5325-E9AA-3F70B6369E95}"/>
              </a:ext>
            </a:extLst>
          </p:cNvPr>
          <p:cNvCxnSpPr>
            <a:cxnSpLocks/>
          </p:cNvCxnSpPr>
          <p:nvPr/>
        </p:nvCxnSpPr>
        <p:spPr>
          <a:xfrm>
            <a:off x="3778898" y="2028604"/>
            <a:ext cx="207210" cy="665872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8A9C9AA-F33B-119A-CAA5-B3ADBD3D4123}"/>
              </a:ext>
            </a:extLst>
          </p:cNvPr>
          <p:cNvCxnSpPr>
            <a:cxnSpLocks/>
          </p:cNvCxnSpPr>
          <p:nvPr/>
        </p:nvCxnSpPr>
        <p:spPr>
          <a:xfrm>
            <a:off x="309633" y="4640544"/>
            <a:ext cx="3562571" cy="0"/>
          </a:xfrm>
          <a:prstGeom prst="line">
            <a:avLst/>
          </a:prstGeom>
          <a:ln w="31750" cap="rnd">
            <a:solidFill>
              <a:schemeClr val="accent5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4CDA015F-BA85-A684-D774-4ADDBD4CBAB4}"/>
              </a:ext>
            </a:extLst>
          </p:cNvPr>
          <p:cNvCxnSpPr>
            <a:cxnSpLocks/>
          </p:cNvCxnSpPr>
          <p:nvPr/>
        </p:nvCxnSpPr>
        <p:spPr>
          <a:xfrm>
            <a:off x="5607700" y="1278904"/>
            <a:ext cx="3997610" cy="0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CF0186CA-5C87-3FEF-1C9F-94D779FDA03B}"/>
              </a:ext>
            </a:extLst>
          </p:cNvPr>
          <p:cNvCxnSpPr>
            <a:cxnSpLocks/>
          </p:cNvCxnSpPr>
          <p:nvPr/>
        </p:nvCxnSpPr>
        <p:spPr>
          <a:xfrm>
            <a:off x="5604383" y="1274039"/>
            <a:ext cx="3317" cy="1453327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12576FB4-36B0-7EDA-E056-A616E79DE10C}"/>
              </a:ext>
            </a:extLst>
          </p:cNvPr>
          <p:cNvCxnSpPr>
            <a:cxnSpLocks/>
          </p:cNvCxnSpPr>
          <p:nvPr/>
        </p:nvCxnSpPr>
        <p:spPr>
          <a:xfrm>
            <a:off x="6059870" y="4297650"/>
            <a:ext cx="3498785" cy="0"/>
          </a:xfrm>
          <a:prstGeom prst="line">
            <a:avLst/>
          </a:prstGeom>
          <a:ln w="31750" cap="rnd">
            <a:solidFill>
              <a:srgbClr val="FEDEE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926C074-F44B-9DF3-E14C-A233D3EE2D29}"/>
              </a:ext>
            </a:extLst>
          </p:cNvPr>
          <p:cNvSpPr txBox="1"/>
          <p:nvPr/>
        </p:nvSpPr>
        <p:spPr>
          <a:xfrm>
            <a:off x="6330318" y="3915728"/>
            <a:ext cx="3498785" cy="1926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④働きやすい職場環境の提供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ラーフエイド施工で揮発性有機化合物などを低減、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抗ウイルス・抗菌消臭効果で室内の清浄度を保ちます。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アレルギーをお持ちの方でも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職場環境の衛生が保たれることで快適になり、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働きやすい環境の維持と業務効率の向上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000" b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0951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D03B77A-BE78-4E67-4B45-1ABA961DD01C}"/>
              </a:ext>
            </a:extLst>
          </p:cNvPr>
          <p:cNvSpPr txBox="1"/>
          <p:nvPr/>
        </p:nvSpPr>
        <p:spPr>
          <a:xfrm>
            <a:off x="219079" y="1697970"/>
            <a:ext cx="4284859" cy="1865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①環境への配慮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ラーフエイド加工剤は</a:t>
            </a:r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％以上が水で構成されており、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有害なものは含まれていないため、施工後に使用した道具を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水洗いしても、</a:t>
            </a:r>
            <a:r>
              <a:rPr lang="ja-JP" altLang="en-US" sz="1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水質や環境を汚染することはありません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また、効果は空気中の酸素によって発現し続けるため、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枯渇性エネルギーを必要としません。</a:t>
            </a:r>
          </a:p>
          <a:p>
            <a:pPr>
              <a:lnSpc>
                <a:spcPts val="2000"/>
              </a:lnSpc>
              <a:defRPr/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D6BDB2E-BC64-72FA-3574-628B54E5FAD9}"/>
              </a:ext>
            </a:extLst>
          </p:cNvPr>
          <p:cNvSpPr txBox="1"/>
          <p:nvPr/>
        </p:nvSpPr>
        <p:spPr>
          <a:xfrm>
            <a:off x="219079" y="4222748"/>
            <a:ext cx="4988696" cy="173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③経済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ラーフエイドによる消臭・抗菌効果の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持続性は、都度の対処や一時的な対策から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持続可能な技術への革新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endParaRPr lang="en-US" altLang="ja-JP" sz="11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42B460-5409-5DD1-10C9-8B61BDD51C3E}"/>
              </a:ext>
            </a:extLst>
          </p:cNvPr>
          <p:cNvSpPr txBox="1"/>
          <p:nvPr/>
        </p:nvSpPr>
        <p:spPr>
          <a:xfrm>
            <a:off x="5700459" y="873863"/>
            <a:ext cx="4284859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②地域環境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災害時に備え、トイレや避難所へ事前にラーフエイド施工を</a:t>
            </a:r>
            <a:endParaRPr lang="en-US" altLang="ja-JP" sz="10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することで</a:t>
            </a:r>
            <a:r>
              <a:rPr lang="ja-JP" altLang="en-US" sz="1000" b="1" i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緊急時の衛生対策</a:t>
            </a: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として効果があります。</a:t>
            </a:r>
            <a:endParaRPr lang="en-US" altLang="ja-JP" sz="10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また、あらゆる感染症への予防対策にもつながり、</a:t>
            </a:r>
            <a:endParaRPr lang="en-US" altLang="ja-JP" sz="10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快適な環境を維持</a:t>
            </a: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することに役立ちます。</a:t>
            </a:r>
            <a:endParaRPr lang="en-US" altLang="ja-JP" sz="10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さらに、学校での</a:t>
            </a:r>
            <a:r>
              <a:rPr lang="ja-JP" altLang="en-US" sz="1000" b="1" i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学級閉鎖の予防対策</a:t>
            </a: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としての効果も期待できます。</a:t>
            </a:r>
            <a:endParaRPr lang="ja-JP" altLang="en-US" sz="11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41E5C-CFEB-8A84-5D4A-C0C0DD6B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62826" y="6487095"/>
            <a:ext cx="2228850" cy="395552"/>
          </a:xfrm>
        </p:spPr>
        <p:txBody>
          <a:bodyPr/>
          <a:lstStyle/>
          <a:p>
            <a:fld id="{6FEC5DC7-B242-4A86-A5E4-18D66B9B5E3C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975312-0E58-1FB9-2C76-24F245874AB8}"/>
              </a:ext>
            </a:extLst>
          </p:cNvPr>
          <p:cNvSpPr txBox="1"/>
          <p:nvPr/>
        </p:nvSpPr>
        <p:spPr>
          <a:xfrm>
            <a:off x="132759" y="437808"/>
            <a:ext cx="8450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n-ea"/>
              </a:rPr>
              <a:t>◆「ラーフエイド」は</a:t>
            </a:r>
            <a:r>
              <a:rPr kumimoji="1" lang="en-US" altLang="ja-JP" sz="1600" b="1" dirty="0">
                <a:latin typeface="+mn-ea"/>
              </a:rPr>
              <a:t>SDGs</a:t>
            </a:r>
            <a:r>
              <a:rPr kumimoji="1" lang="ja-JP" altLang="en-US" sz="1600" b="1" dirty="0">
                <a:latin typeface="+mn-ea"/>
              </a:rPr>
              <a:t>の理念に合った技術と製品です　 　　　　　　　　　　　　　                            　</a:t>
            </a:r>
          </a:p>
        </p:txBody>
      </p:sp>
      <p:pic>
        <p:nvPicPr>
          <p:cNvPr id="21" name="図 20" descr="グラフィカル ユーザー インターフェイス, アプリケーション, アイコン&#10;&#10;自動的に生成された説明">
            <a:extLst>
              <a:ext uri="{FF2B5EF4-FFF2-40B4-BE49-F238E27FC236}">
                <a16:creationId xmlns:a16="http://schemas.microsoft.com/office/drawing/2014/main" id="{C33E3038-D1E3-EE1B-31D9-0B4E4DF4E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89" y="3434308"/>
            <a:ext cx="552170" cy="552170"/>
          </a:xfrm>
          <a:prstGeom prst="rect">
            <a:avLst/>
          </a:prstGeom>
        </p:spPr>
      </p:pic>
      <p:pic>
        <p:nvPicPr>
          <p:cNvPr id="22" name="図 2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3D57E144-1703-C88D-DF93-3DC5B16E9B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984" y="2699585"/>
            <a:ext cx="552170" cy="552170"/>
          </a:xfrm>
          <a:prstGeom prst="rect">
            <a:avLst/>
          </a:prstGeom>
        </p:spPr>
      </p:pic>
      <p:pic>
        <p:nvPicPr>
          <p:cNvPr id="23" name="図 22" descr="アイコン&#10;&#10;自動的に生成された説明">
            <a:extLst>
              <a:ext uri="{FF2B5EF4-FFF2-40B4-BE49-F238E27FC236}">
                <a16:creationId xmlns:a16="http://schemas.microsoft.com/office/drawing/2014/main" id="{6A5D48AA-36DB-D372-D25F-230A6495A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29" y="3430439"/>
            <a:ext cx="552170" cy="552170"/>
          </a:xfrm>
          <a:prstGeom prst="rect">
            <a:avLst/>
          </a:prstGeom>
        </p:spPr>
      </p:pic>
      <p:pic>
        <p:nvPicPr>
          <p:cNvPr id="24" name="図 23" descr="アイコン&#10;&#10;自動的に生成された説明">
            <a:extLst>
              <a:ext uri="{FF2B5EF4-FFF2-40B4-BE49-F238E27FC236}">
                <a16:creationId xmlns:a16="http://schemas.microsoft.com/office/drawing/2014/main" id="{759A7A52-258E-DF47-EA7E-231AE99F57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58" y="3430439"/>
            <a:ext cx="552170" cy="552170"/>
          </a:xfrm>
          <a:prstGeom prst="rect">
            <a:avLst/>
          </a:prstGeom>
        </p:spPr>
      </p:pic>
      <p:pic>
        <p:nvPicPr>
          <p:cNvPr id="25" name="図 24" descr="アイコン&#10;&#10;低い精度で自動的に生成された説明">
            <a:extLst>
              <a:ext uri="{FF2B5EF4-FFF2-40B4-BE49-F238E27FC236}">
                <a16:creationId xmlns:a16="http://schemas.microsoft.com/office/drawing/2014/main" id="{7CC37B78-298A-8293-1F38-E48C894283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917" y="5684055"/>
            <a:ext cx="552170" cy="552170"/>
          </a:xfrm>
          <a:prstGeom prst="rect">
            <a:avLst/>
          </a:prstGeom>
        </p:spPr>
      </p:pic>
      <p:pic>
        <p:nvPicPr>
          <p:cNvPr id="26" name="図 2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E3846E37-D75F-12D6-B9AD-C9F0B0A4CF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01" y="5573645"/>
            <a:ext cx="552170" cy="552170"/>
          </a:xfrm>
          <a:prstGeom prst="rect">
            <a:avLst/>
          </a:prstGeom>
        </p:spPr>
      </p:pic>
      <p:pic>
        <p:nvPicPr>
          <p:cNvPr id="27" name="図 26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B1399F9-212F-2C72-D22D-AFC637E554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365" y="2699585"/>
            <a:ext cx="552170" cy="552170"/>
          </a:xfrm>
          <a:prstGeom prst="rect">
            <a:avLst/>
          </a:prstGeom>
        </p:spPr>
      </p:pic>
      <p:pic>
        <p:nvPicPr>
          <p:cNvPr id="7" name="図 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C2694B3-7EAD-DC94-369D-ED16B54E4F5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86" y="5573647"/>
            <a:ext cx="552170" cy="552170"/>
          </a:xfrm>
          <a:prstGeom prst="rect">
            <a:avLst/>
          </a:prstGeom>
        </p:spPr>
      </p:pic>
      <p:pic>
        <p:nvPicPr>
          <p:cNvPr id="8" name="図 7" descr="アイコン&#10;&#10;低い精度で自動的に生成された説明">
            <a:extLst>
              <a:ext uri="{FF2B5EF4-FFF2-40B4-BE49-F238E27FC236}">
                <a16:creationId xmlns:a16="http://schemas.microsoft.com/office/drawing/2014/main" id="{089E7DE8-7B5B-DB13-2B4F-F64A603572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778" y="2714317"/>
            <a:ext cx="552170" cy="552170"/>
          </a:xfrm>
          <a:prstGeom prst="rect">
            <a:avLst/>
          </a:prstGeom>
        </p:spPr>
      </p:pic>
      <p:pic>
        <p:nvPicPr>
          <p:cNvPr id="9" name="図 8" descr="アイコン&#10;&#10;自動的に生成された説明">
            <a:extLst>
              <a:ext uri="{FF2B5EF4-FFF2-40B4-BE49-F238E27FC236}">
                <a16:creationId xmlns:a16="http://schemas.microsoft.com/office/drawing/2014/main" id="{DDE10141-9AD6-A283-A576-EFA2997C40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2714317"/>
            <a:ext cx="552170" cy="552170"/>
          </a:xfrm>
          <a:prstGeom prst="rect">
            <a:avLst/>
          </a:prstGeom>
        </p:spPr>
      </p:pic>
      <p:pic>
        <p:nvPicPr>
          <p:cNvPr id="6" name="図 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10CD44D0-D6D5-BCD6-0760-EF475A3B6B2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5689882"/>
            <a:ext cx="552170" cy="552170"/>
          </a:xfrm>
          <a:prstGeom prst="rect">
            <a:avLst/>
          </a:prstGeom>
        </p:spPr>
      </p:pic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5A077EC-B77A-3EFD-40ED-6946640A4622}"/>
              </a:ext>
            </a:extLst>
          </p:cNvPr>
          <p:cNvGrpSpPr/>
          <p:nvPr/>
        </p:nvGrpSpPr>
        <p:grpSpPr>
          <a:xfrm>
            <a:off x="3603991" y="2611802"/>
            <a:ext cx="2631978" cy="2332350"/>
            <a:chOff x="3457021" y="2573651"/>
            <a:chExt cx="2879703" cy="2551873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B8E1B251-8096-3EAA-ECD0-8D272F96A5C3}"/>
                </a:ext>
              </a:extLst>
            </p:cNvPr>
            <p:cNvSpPr/>
            <p:nvPr/>
          </p:nvSpPr>
          <p:spPr>
            <a:xfrm>
              <a:off x="3827846" y="2808053"/>
              <a:ext cx="2129437" cy="2129437"/>
            </a:xfrm>
            <a:prstGeom prst="ellipse">
              <a:avLst/>
            </a:prstGeom>
            <a:solidFill>
              <a:srgbClr val="D7E7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67" dirty="0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D88E9353-5C97-DCD1-7335-70F5E1C60767}"/>
                </a:ext>
              </a:extLst>
            </p:cNvPr>
            <p:cNvSpPr/>
            <p:nvPr/>
          </p:nvSpPr>
          <p:spPr>
            <a:xfrm>
              <a:off x="4034316" y="3014523"/>
              <a:ext cx="1716496" cy="1716496"/>
            </a:xfrm>
            <a:prstGeom prst="ellipse">
              <a:avLst/>
            </a:prstGeom>
            <a:solidFill>
              <a:srgbClr val="E6F4F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517" b="1" dirty="0">
                  <a:solidFill>
                    <a:sysClr val="windowText" lastClr="000000"/>
                  </a:solidFill>
                  <a:latin typeface="+mn-ea"/>
                </a:rPr>
                <a:t>4</a:t>
              </a:r>
              <a:r>
                <a:rPr kumimoji="1" lang="ja-JP" altLang="en-US" sz="1517" b="1" dirty="0">
                  <a:solidFill>
                    <a:sysClr val="windowText" lastClr="000000"/>
                  </a:solidFill>
                  <a:latin typeface="+mn-ea"/>
                </a:rPr>
                <a:t>つの重点テーマ</a:t>
              </a: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87808F93-7D4E-C629-EF88-E3770C4A4AEA}"/>
                </a:ext>
              </a:extLst>
            </p:cNvPr>
            <p:cNvSpPr/>
            <p:nvPr/>
          </p:nvSpPr>
          <p:spPr>
            <a:xfrm>
              <a:off x="5315321" y="2573651"/>
              <a:ext cx="1021403" cy="1021403"/>
            </a:xfrm>
            <a:prstGeom prst="ellipse">
              <a:avLst/>
            </a:prstGeom>
            <a:solidFill>
              <a:srgbClr val="F4B18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地域</a:t>
              </a:r>
              <a:endParaRPr kumimoji="1" lang="en-US" altLang="ja-JP" sz="1517" b="1" dirty="0"/>
            </a:p>
            <a:p>
              <a:pPr algn="ctr"/>
              <a:r>
                <a:rPr kumimoji="1" lang="ja-JP" altLang="en-US" sz="1517" b="1" dirty="0"/>
                <a:t>社会</a:t>
              </a: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A33C844B-B9C2-774B-E3BE-4E1D603D8FE2}"/>
                </a:ext>
              </a:extLst>
            </p:cNvPr>
            <p:cNvSpPr/>
            <p:nvPr/>
          </p:nvSpPr>
          <p:spPr>
            <a:xfrm>
              <a:off x="3457021" y="2573651"/>
              <a:ext cx="1021403" cy="1021403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環 境</a:t>
              </a:r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8CDD13D0-A3B3-E57D-B550-71ED89DC040D}"/>
                </a:ext>
              </a:extLst>
            </p:cNvPr>
            <p:cNvSpPr/>
            <p:nvPr/>
          </p:nvSpPr>
          <p:spPr>
            <a:xfrm>
              <a:off x="5315321" y="4104121"/>
              <a:ext cx="1021403" cy="1021403"/>
            </a:xfrm>
            <a:prstGeom prst="ellipse">
              <a:avLst/>
            </a:prstGeom>
            <a:solidFill>
              <a:srgbClr val="FEC6C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社 員</a:t>
              </a: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B8796BA3-0F54-B025-1828-D515026B8EFD}"/>
                </a:ext>
              </a:extLst>
            </p:cNvPr>
            <p:cNvSpPr/>
            <p:nvPr/>
          </p:nvSpPr>
          <p:spPr>
            <a:xfrm>
              <a:off x="3457021" y="4104121"/>
              <a:ext cx="1021403" cy="1021403"/>
            </a:xfrm>
            <a:prstGeom prst="ellipse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経 済</a:t>
              </a:r>
            </a:p>
          </p:txBody>
        </p:sp>
      </p:grp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11DB841D-ACAE-F893-C821-018D5F8F53BF}"/>
              </a:ext>
            </a:extLst>
          </p:cNvPr>
          <p:cNvCxnSpPr/>
          <p:nvPr/>
        </p:nvCxnSpPr>
        <p:spPr>
          <a:xfrm>
            <a:off x="219081" y="834814"/>
            <a:ext cx="937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B73D74EC-A7DA-7EDE-2B24-E9E6667155D6}"/>
              </a:ext>
            </a:extLst>
          </p:cNvPr>
          <p:cNvSpPr/>
          <p:nvPr/>
        </p:nvSpPr>
        <p:spPr>
          <a:xfrm>
            <a:off x="219079" y="952284"/>
            <a:ext cx="4502785" cy="400110"/>
          </a:xfrm>
          <a:prstGeom prst="round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9758FF-E7D0-71D2-3F5D-F900EE2B183E}"/>
              </a:ext>
            </a:extLst>
          </p:cNvPr>
          <p:cNvSpPr txBox="1"/>
          <p:nvPr/>
        </p:nvSpPr>
        <p:spPr>
          <a:xfrm>
            <a:off x="545263" y="986121"/>
            <a:ext cx="3887033" cy="342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25" b="1" dirty="0">
                <a:solidFill>
                  <a:schemeClr val="bg1"/>
                </a:solidFill>
                <a:latin typeface="+mn-ea"/>
              </a:rPr>
              <a:t>「ラーフエイド」事業を通じた</a:t>
            </a:r>
            <a:r>
              <a:rPr lang="en-US" altLang="ja-JP" sz="1625" b="1" dirty="0">
                <a:solidFill>
                  <a:schemeClr val="bg1"/>
                </a:solidFill>
                <a:latin typeface="+mn-ea"/>
              </a:rPr>
              <a:t>SDGs</a:t>
            </a:r>
            <a:endParaRPr lang="ja-JP" altLang="en-US" sz="1625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8587CE34-80F1-F206-DEAE-9F197DC57A51}"/>
              </a:ext>
            </a:extLst>
          </p:cNvPr>
          <p:cNvCxnSpPr>
            <a:cxnSpLocks/>
          </p:cNvCxnSpPr>
          <p:nvPr/>
        </p:nvCxnSpPr>
        <p:spPr>
          <a:xfrm>
            <a:off x="309633" y="2028599"/>
            <a:ext cx="3469265" cy="5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44AA2439-B102-5325-E9AA-3F70B6369E95}"/>
              </a:ext>
            </a:extLst>
          </p:cNvPr>
          <p:cNvCxnSpPr>
            <a:cxnSpLocks/>
          </p:cNvCxnSpPr>
          <p:nvPr/>
        </p:nvCxnSpPr>
        <p:spPr>
          <a:xfrm>
            <a:off x="3778898" y="2028604"/>
            <a:ext cx="207210" cy="665872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8A9C9AA-F33B-119A-CAA5-B3ADBD3D4123}"/>
              </a:ext>
            </a:extLst>
          </p:cNvPr>
          <p:cNvCxnSpPr>
            <a:cxnSpLocks/>
          </p:cNvCxnSpPr>
          <p:nvPr/>
        </p:nvCxnSpPr>
        <p:spPr>
          <a:xfrm>
            <a:off x="309633" y="4640544"/>
            <a:ext cx="3562571" cy="0"/>
          </a:xfrm>
          <a:prstGeom prst="line">
            <a:avLst/>
          </a:prstGeom>
          <a:ln w="31750" cap="rnd">
            <a:solidFill>
              <a:schemeClr val="accent5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4CDA015F-BA85-A684-D774-4ADDBD4CBAB4}"/>
              </a:ext>
            </a:extLst>
          </p:cNvPr>
          <p:cNvCxnSpPr>
            <a:cxnSpLocks/>
          </p:cNvCxnSpPr>
          <p:nvPr/>
        </p:nvCxnSpPr>
        <p:spPr>
          <a:xfrm>
            <a:off x="5607700" y="1278904"/>
            <a:ext cx="3997610" cy="0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CF0186CA-5C87-3FEF-1C9F-94D779FDA03B}"/>
              </a:ext>
            </a:extLst>
          </p:cNvPr>
          <p:cNvCxnSpPr>
            <a:cxnSpLocks/>
          </p:cNvCxnSpPr>
          <p:nvPr/>
        </p:nvCxnSpPr>
        <p:spPr>
          <a:xfrm>
            <a:off x="5604383" y="1274039"/>
            <a:ext cx="3317" cy="1453327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12576FB4-36B0-7EDA-E056-A616E79DE10C}"/>
              </a:ext>
            </a:extLst>
          </p:cNvPr>
          <p:cNvCxnSpPr>
            <a:cxnSpLocks/>
          </p:cNvCxnSpPr>
          <p:nvPr/>
        </p:nvCxnSpPr>
        <p:spPr>
          <a:xfrm>
            <a:off x="6059870" y="4297650"/>
            <a:ext cx="3498785" cy="0"/>
          </a:xfrm>
          <a:prstGeom prst="line">
            <a:avLst/>
          </a:prstGeom>
          <a:ln w="31750" cap="rnd">
            <a:solidFill>
              <a:srgbClr val="FEDEE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926C074-F44B-9DF3-E14C-A233D3EE2D29}"/>
              </a:ext>
            </a:extLst>
          </p:cNvPr>
          <p:cNvSpPr txBox="1"/>
          <p:nvPr/>
        </p:nvSpPr>
        <p:spPr>
          <a:xfrm>
            <a:off x="6330318" y="3915728"/>
            <a:ext cx="3498785" cy="1926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④働きやすい職場環境の提供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ラーフエイド施工で揮発性有機化合物などを低減、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抗ウイルス・抗菌消臭効果で室内の清浄度を保ちます。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アレルギーをお持ちの方でも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職場環境の衛生が保たれることで快適になり、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働きやすい環境の維持と業務効率の向上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000" b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0653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D03B77A-BE78-4E67-4B45-1ABA961DD01C}"/>
              </a:ext>
            </a:extLst>
          </p:cNvPr>
          <p:cNvSpPr txBox="1"/>
          <p:nvPr/>
        </p:nvSpPr>
        <p:spPr>
          <a:xfrm>
            <a:off x="219079" y="1697970"/>
            <a:ext cx="4284859" cy="1865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①環境への配慮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ラーフエイド加工剤は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％以上が水で構成されており、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有害なものは含まれていないため、施工後に使用した道具を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水洗いしても、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水質や環境を汚染することはありません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また、効果は空気中の酸素によって発現し続けるため、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枯渇性エネルギーを必要としません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pPr>
              <a:lnSpc>
                <a:spcPts val="2000"/>
              </a:lnSpc>
              <a:defRPr/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D6BDB2E-BC64-72FA-3574-628B54E5FAD9}"/>
              </a:ext>
            </a:extLst>
          </p:cNvPr>
          <p:cNvSpPr txBox="1"/>
          <p:nvPr/>
        </p:nvSpPr>
        <p:spPr>
          <a:xfrm>
            <a:off x="219079" y="4222748"/>
            <a:ext cx="4988696" cy="173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③経済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ラーフエイドによる消臭・抗菌効果の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持続性は、都度の対処や一時的な対策から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持続可能な技術への革新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endParaRPr lang="en-US" altLang="ja-JP" sz="11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42B460-5409-5DD1-10C9-8B61BDD51C3E}"/>
              </a:ext>
            </a:extLst>
          </p:cNvPr>
          <p:cNvSpPr txBox="1"/>
          <p:nvPr/>
        </p:nvSpPr>
        <p:spPr>
          <a:xfrm>
            <a:off x="5700459" y="873863"/>
            <a:ext cx="4284859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②地域環境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災害時に備え、トイレや避難所へ事前にラーフエイド施工を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することで</a:t>
            </a: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緊急時の衛生対策</a:t>
            </a: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として効果があります。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また、あらゆる感染症への予防対策にもつながり、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快適な環境を維持</a:t>
            </a: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することに役立ちます。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さらに、学校での</a:t>
            </a: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学級閉鎖の予防対策</a:t>
            </a: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としての効果も期待できます。</a:t>
            </a:r>
            <a:endParaRPr lang="ja-JP" altLang="en-US" sz="11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41E5C-CFEB-8A84-5D4A-C0C0DD6B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62826" y="6487095"/>
            <a:ext cx="2228850" cy="395552"/>
          </a:xfrm>
        </p:spPr>
        <p:txBody>
          <a:bodyPr/>
          <a:lstStyle/>
          <a:p>
            <a:fld id="{6FEC5DC7-B242-4A86-A5E4-18D66B9B5E3C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975312-0E58-1FB9-2C76-24F245874AB8}"/>
              </a:ext>
            </a:extLst>
          </p:cNvPr>
          <p:cNvSpPr txBox="1"/>
          <p:nvPr/>
        </p:nvSpPr>
        <p:spPr>
          <a:xfrm>
            <a:off x="132759" y="437808"/>
            <a:ext cx="8450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n-ea"/>
              </a:rPr>
              <a:t>◆「ラーフエイド」は</a:t>
            </a:r>
            <a:r>
              <a:rPr kumimoji="1" lang="en-US" altLang="ja-JP" sz="1600" b="1" dirty="0">
                <a:latin typeface="+mn-ea"/>
              </a:rPr>
              <a:t>SDGs</a:t>
            </a:r>
            <a:r>
              <a:rPr kumimoji="1" lang="ja-JP" altLang="en-US" sz="1600" b="1" dirty="0">
                <a:latin typeface="+mn-ea"/>
              </a:rPr>
              <a:t>の理念に合った技術と製品です　 　　　　　　　　　　　　　                            　</a:t>
            </a:r>
          </a:p>
        </p:txBody>
      </p:sp>
      <p:pic>
        <p:nvPicPr>
          <p:cNvPr id="21" name="図 20" descr="グラフィカル ユーザー インターフェイス, アプリケーション, アイコン&#10;&#10;自動的に生成された説明">
            <a:extLst>
              <a:ext uri="{FF2B5EF4-FFF2-40B4-BE49-F238E27FC236}">
                <a16:creationId xmlns:a16="http://schemas.microsoft.com/office/drawing/2014/main" id="{C33E3038-D1E3-EE1B-31D9-0B4E4DF4E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89" y="3434308"/>
            <a:ext cx="552170" cy="552170"/>
          </a:xfrm>
          <a:prstGeom prst="rect">
            <a:avLst/>
          </a:prstGeom>
        </p:spPr>
      </p:pic>
      <p:pic>
        <p:nvPicPr>
          <p:cNvPr id="22" name="図 2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3D57E144-1703-C88D-DF93-3DC5B16E9B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984" y="2699585"/>
            <a:ext cx="552170" cy="552170"/>
          </a:xfrm>
          <a:prstGeom prst="rect">
            <a:avLst/>
          </a:prstGeom>
        </p:spPr>
      </p:pic>
      <p:pic>
        <p:nvPicPr>
          <p:cNvPr id="23" name="図 22" descr="アイコン&#10;&#10;自動的に生成された説明">
            <a:extLst>
              <a:ext uri="{FF2B5EF4-FFF2-40B4-BE49-F238E27FC236}">
                <a16:creationId xmlns:a16="http://schemas.microsoft.com/office/drawing/2014/main" id="{6A5D48AA-36DB-D372-D25F-230A6495A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29" y="3430439"/>
            <a:ext cx="552170" cy="552170"/>
          </a:xfrm>
          <a:prstGeom prst="rect">
            <a:avLst/>
          </a:prstGeom>
        </p:spPr>
      </p:pic>
      <p:pic>
        <p:nvPicPr>
          <p:cNvPr id="24" name="図 23" descr="アイコン&#10;&#10;自動的に生成された説明">
            <a:extLst>
              <a:ext uri="{FF2B5EF4-FFF2-40B4-BE49-F238E27FC236}">
                <a16:creationId xmlns:a16="http://schemas.microsoft.com/office/drawing/2014/main" id="{759A7A52-258E-DF47-EA7E-231AE99F57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58" y="3430439"/>
            <a:ext cx="552170" cy="552170"/>
          </a:xfrm>
          <a:prstGeom prst="rect">
            <a:avLst/>
          </a:prstGeom>
        </p:spPr>
      </p:pic>
      <p:pic>
        <p:nvPicPr>
          <p:cNvPr id="25" name="図 24" descr="アイコン&#10;&#10;低い精度で自動的に生成された説明">
            <a:extLst>
              <a:ext uri="{FF2B5EF4-FFF2-40B4-BE49-F238E27FC236}">
                <a16:creationId xmlns:a16="http://schemas.microsoft.com/office/drawing/2014/main" id="{7CC37B78-298A-8293-1F38-E48C894283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917" y="5684055"/>
            <a:ext cx="552170" cy="552170"/>
          </a:xfrm>
          <a:prstGeom prst="rect">
            <a:avLst/>
          </a:prstGeom>
        </p:spPr>
      </p:pic>
      <p:pic>
        <p:nvPicPr>
          <p:cNvPr id="26" name="図 2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E3846E37-D75F-12D6-B9AD-C9F0B0A4CF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01" y="5573645"/>
            <a:ext cx="552170" cy="552170"/>
          </a:xfrm>
          <a:prstGeom prst="rect">
            <a:avLst/>
          </a:prstGeom>
        </p:spPr>
      </p:pic>
      <p:pic>
        <p:nvPicPr>
          <p:cNvPr id="27" name="図 26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B1399F9-212F-2C72-D22D-AFC637E554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365" y="2699585"/>
            <a:ext cx="552170" cy="552170"/>
          </a:xfrm>
          <a:prstGeom prst="rect">
            <a:avLst/>
          </a:prstGeom>
        </p:spPr>
      </p:pic>
      <p:pic>
        <p:nvPicPr>
          <p:cNvPr id="7" name="図 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C2694B3-7EAD-DC94-369D-ED16B54E4F5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86" y="5573647"/>
            <a:ext cx="552170" cy="552170"/>
          </a:xfrm>
          <a:prstGeom prst="rect">
            <a:avLst/>
          </a:prstGeom>
        </p:spPr>
      </p:pic>
      <p:pic>
        <p:nvPicPr>
          <p:cNvPr id="8" name="図 7" descr="アイコン&#10;&#10;低い精度で自動的に生成された説明">
            <a:extLst>
              <a:ext uri="{FF2B5EF4-FFF2-40B4-BE49-F238E27FC236}">
                <a16:creationId xmlns:a16="http://schemas.microsoft.com/office/drawing/2014/main" id="{089E7DE8-7B5B-DB13-2B4F-F64A603572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778" y="2714317"/>
            <a:ext cx="552170" cy="552170"/>
          </a:xfrm>
          <a:prstGeom prst="rect">
            <a:avLst/>
          </a:prstGeom>
        </p:spPr>
      </p:pic>
      <p:pic>
        <p:nvPicPr>
          <p:cNvPr id="9" name="図 8" descr="アイコン&#10;&#10;自動的に生成された説明">
            <a:extLst>
              <a:ext uri="{FF2B5EF4-FFF2-40B4-BE49-F238E27FC236}">
                <a16:creationId xmlns:a16="http://schemas.microsoft.com/office/drawing/2014/main" id="{DDE10141-9AD6-A283-A576-EFA2997C40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2714317"/>
            <a:ext cx="552170" cy="552170"/>
          </a:xfrm>
          <a:prstGeom prst="rect">
            <a:avLst/>
          </a:prstGeom>
        </p:spPr>
      </p:pic>
      <p:pic>
        <p:nvPicPr>
          <p:cNvPr id="6" name="図 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10CD44D0-D6D5-BCD6-0760-EF475A3B6B2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5689882"/>
            <a:ext cx="552170" cy="552170"/>
          </a:xfrm>
          <a:prstGeom prst="rect">
            <a:avLst/>
          </a:prstGeom>
        </p:spPr>
      </p:pic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5A077EC-B77A-3EFD-40ED-6946640A4622}"/>
              </a:ext>
            </a:extLst>
          </p:cNvPr>
          <p:cNvGrpSpPr/>
          <p:nvPr/>
        </p:nvGrpSpPr>
        <p:grpSpPr>
          <a:xfrm>
            <a:off x="3603991" y="2611802"/>
            <a:ext cx="2631978" cy="2332350"/>
            <a:chOff x="3457021" y="2573651"/>
            <a:chExt cx="2879703" cy="2551873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B8E1B251-8096-3EAA-ECD0-8D272F96A5C3}"/>
                </a:ext>
              </a:extLst>
            </p:cNvPr>
            <p:cNvSpPr/>
            <p:nvPr/>
          </p:nvSpPr>
          <p:spPr>
            <a:xfrm>
              <a:off x="3827846" y="2808053"/>
              <a:ext cx="2129437" cy="2129437"/>
            </a:xfrm>
            <a:prstGeom prst="ellipse">
              <a:avLst/>
            </a:prstGeom>
            <a:solidFill>
              <a:srgbClr val="D7E7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67" dirty="0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D88E9353-5C97-DCD1-7335-70F5E1C60767}"/>
                </a:ext>
              </a:extLst>
            </p:cNvPr>
            <p:cNvSpPr/>
            <p:nvPr/>
          </p:nvSpPr>
          <p:spPr>
            <a:xfrm>
              <a:off x="4034316" y="3014523"/>
              <a:ext cx="1716496" cy="1716496"/>
            </a:xfrm>
            <a:prstGeom prst="ellipse">
              <a:avLst/>
            </a:prstGeom>
            <a:solidFill>
              <a:srgbClr val="E6F4F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517" b="1" dirty="0">
                  <a:solidFill>
                    <a:sysClr val="windowText" lastClr="000000"/>
                  </a:solidFill>
                  <a:latin typeface="+mn-ea"/>
                </a:rPr>
                <a:t>4</a:t>
              </a:r>
              <a:r>
                <a:rPr kumimoji="1" lang="ja-JP" altLang="en-US" sz="1517" b="1" dirty="0">
                  <a:solidFill>
                    <a:sysClr val="windowText" lastClr="000000"/>
                  </a:solidFill>
                  <a:latin typeface="+mn-ea"/>
                </a:rPr>
                <a:t>つの重点テーマ</a:t>
              </a: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87808F93-7D4E-C629-EF88-E3770C4A4AEA}"/>
                </a:ext>
              </a:extLst>
            </p:cNvPr>
            <p:cNvSpPr/>
            <p:nvPr/>
          </p:nvSpPr>
          <p:spPr>
            <a:xfrm>
              <a:off x="5315321" y="2573651"/>
              <a:ext cx="1021403" cy="1021403"/>
            </a:xfrm>
            <a:prstGeom prst="ellipse">
              <a:avLst/>
            </a:prstGeom>
            <a:solidFill>
              <a:srgbClr val="F4B18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地域</a:t>
              </a:r>
              <a:endParaRPr kumimoji="1" lang="en-US" altLang="ja-JP" sz="1517" b="1" dirty="0"/>
            </a:p>
            <a:p>
              <a:pPr algn="ctr"/>
              <a:r>
                <a:rPr kumimoji="1" lang="ja-JP" altLang="en-US" sz="1517" b="1" dirty="0"/>
                <a:t>社会</a:t>
              </a: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A33C844B-B9C2-774B-E3BE-4E1D603D8FE2}"/>
                </a:ext>
              </a:extLst>
            </p:cNvPr>
            <p:cNvSpPr/>
            <p:nvPr/>
          </p:nvSpPr>
          <p:spPr>
            <a:xfrm>
              <a:off x="3457021" y="2573651"/>
              <a:ext cx="1021403" cy="1021403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環 境</a:t>
              </a:r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8CDD13D0-A3B3-E57D-B550-71ED89DC040D}"/>
                </a:ext>
              </a:extLst>
            </p:cNvPr>
            <p:cNvSpPr/>
            <p:nvPr/>
          </p:nvSpPr>
          <p:spPr>
            <a:xfrm>
              <a:off x="5315321" y="4104121"/>
              <a:ext cx="1021403" cy="1021403"/>
            </a:xfrm>
            <a:prstGeom prst="ellipse">
              <a:avLst/>
            </a:prstGeom>
            <a:solidFill>
              <a:srgbClr val="FEC6C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社 員</a:t>
              </a: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B8796BA3-0F54-B025-1828-D515026B8EFD}"/>
                </a:ext>
              </a:extLst>
            </p:cNvPr>
            <p:cNvSpPr/>
            <p:nvPr/>
          </p:nvSpPr>
          <p:spPr>
            <a:xfrm>
              <a:off x="3457021" y="4104121"/>
              <a:ext cx="1021403" cy="1021403"/>
            </a:xfrm>
            <a:prstGeom prst="ellipse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経 済</a:t>
              </a:r>
            </a:p>
          </p:txBody>
        </p:sp>
      </p:grp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11DB841D-ACAE-F893-C821-018D5F8F53BF}"/>
              </a:ext>
            </a:extLst>
          </p:cNvPr>
          <p:cNvCxnSpPr/>
          <p:nvPr/>
        </p:nvCxnSpPr>
        <p:spPr>
          <a:xfrm>
            <a:off x="219081" y="834814"/>
            <a:ext cx="937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B73D74EC-A7DA-7EDE-2B24-E9E6667155D6}"/>
              </a:ext>
            </a:extLst>
          </p:cNvPr>
          <p:cNvSpPr/>
          <p:nvPr/>
        </p:nvSpPr>
        <p:spPr>
          <a:xfrm>
            <a:off x="219079" y="952284"/>
            <a:ext cx="4502785" cy="400110"/>
          </a:xfrm>
          <a:prstGeom prst="round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9758FF-E7D0-71D2-3F5D-F900EE2B183E}"/>
              </a:ext>
            </a:extLst>
          </p:cNvPr>
          <p:cNvSpPr txBox="1"/>
          <p:nvPr/>
        </p:nvSpPr>
        <p:spPr>
          <a:xfrm>
            <a:off x="545263" y="986121"/>
            <a:ext cx="3887033" cy="342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25" b="1" dirty="0">
                <a:solidFill>
                  <a:schemeClr val="bg1"/>
                </a:solidFill>
                <a:latin typeface="+mn-ea"/>
              </a:rPr>
              <a:t>「ラーフエイド」事業を通じた</a:t>
            </a:r>
            <a:r>
              <a:rPr lang="en-US" altLang="ja-JP" sz="1625" b="1" dirty="0">
                <a:solidFill>
                  <a:schemeClr val="bg1"/>
                </a:solidFill>
                <a:latin typeface="+mn-ea"/>
              </a:rPr>
              <a:t>SDGs</a:t>
            </a:r>
            <a:endParaRPr lang="ja-JP" altLang="en-US" sz="1625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8587CE34-80F1-F206-DEAE-9F197DC57A51}"/>
              </a:ext>
            </a:extLst>
          </p:cNvPr>
          <p:cNvCxnSpPr>
            <a:cxnSpLocks/>
          </p:cNvCxnSpPr>
          <p:nvPr/>
        </p:nvCxnSpPr>
        <p:spPr>
          <a:xfrm>
            <a:off x="309633" y="2028599"/>
            <a:ext cx="3469265" cy="5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44AA2439-B102-5325-E9AA-3F70B6369E95}"/>
              </a:ext>
            </a:extLst>
          </p:cNvPr>
          <p:cNvCxnSpPr>
            <a:cxnSpLocks/>
          </p:cNvCxnSpPr>
          <p:nvPr/>
        </p:nvCxnSpPr>
        <p:spPr>
          <a:xfrm>
            <a:off x="3778898" y="2028604"/>
            <a:ext cx="207210" cy="665872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8A9C9AA-F33B-119A-CAA5-B3ADBD3D4123}"/>
              </a:ext>
            </a:extLst>
          </p:cNvPr>
          <p:cNvCxnSpPr>
            <a:cxnSpLocks/>
          </p:cNvCxnSpPr>
          <p:nvPr/>
        </p:nvCxnSpPr>
        <p:spPr>
          <a:xfrm>
            <a:off x="309633" y="4640544"/>
            <a:ext cx="3562571" cy="0"/>
          </a:xfrm>
          <a:prstGeom prst="line">
            <a:avLst/>
          </a:prstGeom>
          <a:ln w="31750" cap="rnd">
            <a:solidFill>
              <a:schemeClr val="accent5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4CDA015F-BA85-A684-D774-4ADDBD4CBAB4}"/>
              </a:ext>
            </a:extLst>
          </p:cNvPr>
          <p:cNvCxnSpPr>
            <a:cxnSpLocks/>
          </p:cNvCxnSpPr>
          <p:nvPr/>
        </p:nvCxnSpPr>
        <p:spPr>
          <a:xfrm>
            <a:off x="5607700" y="1278904"/>
            <a:ext cx="3997610" cy="0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CF0186CA-5C87-3FEF-1C9F-94D779FDA03B}"/>
              </a:ext>
            </a:extLst>
          </p:cNvPr>
          <p:cNvCxnSpPr>
            <a:cxnSpLocks/>
          </p:cNvCxnSpPr>
          <p:nvPr/>
        </p:nvCxnSpPr>
        <p:spPr>
          <a:xfrm>
            <a:off x="5604383" y="1274039"/>
            <a:ext cx="3317" cy="1453327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12576FB4-36B0-7EDA-E056-A616E79DE10C}"/>
              </a:ext>
            </a:extLst>
          </p:cNvPr>
          <p:cNvCxnSpPr>
            <a:cxnSpLocks/>
          </p:cNvCxnSpPr>
          <p:nvPr/>
        </p:nvCxnSpPr>
        <p:spPr>
          <a:xfrm>
            <a:off x="6059870" y="4297650"/>
            <a:ext cx="3498785" cy="0"/>
          </a:xfrm>
          <a:prstGeom prst="line">
            <a:avLst/>
          </a:prstGeom>
          <a:ln w="31750" cap="rnd">
            <a:solidFill>
              <a:srgbClr val="FEDEE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926C074-F44B-9DF3-E14C-A233D3EE2D29}"/>
              </a:ext>
            </a:extLst>
          </p:cNvPr>
          <p:cNvSpPr txBox="1"/>
          <p:nvPr/>
        </p:nvSpPr>
        <p:spPr>
          <a:xfrm>
            <a:off x="6330318" y="3915728"/>
            <a:ext cx="3498785" cy="1926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④働きやすい職場環境の提供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ラーフエイド施工で揮発性有機化合物などを低減、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抗ウイルス・抗菌消臭効果で室内の清浄度を保ちます。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アレルギーをお持ちの方でも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職場環境の衛生が保たれることで快適になり、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働きやすい環境の維持と業務効率の向上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000" b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2885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D03B77A-BE78-4E67-4B45-1ABA961DD01C}"/>
              </a:ext>
            </a:extLst>
          </p:cNvPr>
          <p:cNvSpPr txBox="1"/>
          <p:nvPr/>
        </p:nvSpPr>
        <p:spPr>
          <a:xfrm>
            <a:off x="219079" y="1697970"/>
            <a:ext cx="4284859" cy="1865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①環境への配慮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ラーフエイド加工</a:t>
            </a:r>
            <a:r>
              <a:rPr lang="ja-JP" altLang="en-US" sz="1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剤</a:t>
            </a:r>
            <a:r>
              <a:rPr lang="ja-JP" altLang="en-US" sz="1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sz="1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lang="ja-JP" altLang="en-US" sz="1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％以上が水で構成されており、</a:t>
            </a:r>
            <a:endParaRPr lang="en-US" altLang="ja-JP" sz="1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有害なものは含まれていないため、施工後に</a:t>
            </a:r>
            <a:r>
              <a:rPr lang="ja-JP" altLang="en-US" sz="1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使用した</a:t>
            </a:r>
            <a:r>
              <a:rPr lang="ja-JP" altLang="en-US" sz="1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道具を</a:t>
            </a:r>
            <a:endParaRPr lang="en-US" altLang="ja-JP" sz="1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水洗いしても、水質や環境を汚染することはありません。</a:t>
            </a:r>
            <a:endParaRPr lang="en-US" altLang="ja-JP" sz="1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また、効果は空気中の酸素によって</a:t>
            </a:r>
            <a:r>
              <a:rPr lang="ja-JP" altLang="en-US" sz="1000" b="1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発現し続ける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ため、</a:t>
            </a:r>
            <a:endParaRPr lang="en-US" altLang="ja-JP" sz="1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枯渇性エネルギーを必要としません。</a:t>
            </a:r>
          </a:p>
          <a:p>
            <a:pPr>
              <a:lnSpc>
                <a:spcPts val="2000"/>
              </a:lnSpc>
              <a:defRPr/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D6BDB2E-BC64-72FA-3574-628B54E5FAD9}"/>
              </a:ext>
            </a:extLst>
          </p:cNvPr>
          <p:cNvSpPr txBox="1"/>
          <p:nvPr/>
        </p:nvSpPr>
        <p:spPr>
          <a:xfrm>
            <a:off x="219079" y="4222748"/>
            <a:ext cx="4988696" cy="173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③経済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ラーフエイドによる消臭・抗菌効果の</a:t>
            </a:r>
            <a:endParaRPr lang="en-US" altLang="ja-JP" sz="1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持続性は、</a:t>
            </a:r>
            <a:r>
              <a:rPr lang="ja-JP" altLang="en-US" sz="1000" b="1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都度の対処や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一時的な対策から持続可能な</a:t>
            </a:r>
            <a:endParaRPr lang="en-US" altLang="ja-JP" sz="1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技術への革新につながります。</a:t>
            </a:r>
            <a:endParaRPr lang="en-US" altLang="ja-JP" sz="1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endParaRPr lang="en-US" altLang="ja-JP" sz="11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42B460-5409-5DD1-10C9-8B61BDD51C3E}"/>
              </a:ext>
            </a:extLst>
          </p:cNvPr>
          <p:cNvSpPr txBox="1"/>
          <p:nvPr/>
        </p:nvSpPr>
        <p:spPr>
          <a:xfrm>
            <a:off x="5700459" y="873863"/>
            <a:ext cx="4284859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②地域環境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災害時に備え、トイレや避難所</a:t>
            </a:r>
            <a:r>
              <a:rPr lang="ja-JP" altLang="en-US" sz="1000" b="1" i="1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へ</a:t>
            </a:r>
            <a:r>
              <a:rPr lang="ja-JP" altLang="en-US" sz="10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事前に</a:t>
            </a:r>
            <a:r>
              <a:rPr lang="ja-JP" altLang="en-US" sz="10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</a:t>
            </a:r>
            <a:r>
              <a:rPr lang="ja-JP" altLang="en-US" sz="10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施工</a:t>
            </a:r>
            <a:r>
              <a:rPr lang="ja-JP" altLang="en-US" sz="10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endParaRPr lang="en-US" altLang="ja-JP" sz="1000" b="1" i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することで</a:t>
            </a:r>
            <a:r>
              <a:rPr lang="ja-JP" altLang="en-US" sz="10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緊急時の衛生</a:t>
            </a:r>
            <a:r>
              <a:rPr lang="ja-JP" altLang="en-US" sz="10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対策として効果があります。</a:t>
            </a:r>
            <a:endParaRPr lang="en-US" altLang="ja-JP" sz="1000" b="1" i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また、</a:t>
            </a:r>
            <a:r>
              <a:rPr lang="ja-JP" altLang="en-US" sz="10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あらゆる感染症への</a:t>
            </a:r>
            <a:r>
              <a:rPr lang="ja-JP" altLang="en-US" sz="1000" b="1" i="1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予防</a:t>
            </a:r>
            <a:r>
              <a:rPr lang="ja-JP" altLang="en-US" sz="10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対策にもつながり</a:t>
            </a:r>
            <a:r>
              <a:rPr lang="ja-JP" altLang="en-US" sz="10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1000" b="1" i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快適な環境を維持することに役立ちます。</a:t>
            </a:r>
            <a:endParaRPr lang="en-US" altLang="ja-JP" sz="1000" b="1" i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さらに、</a:t>
            </a:r>
            <a:r>
              <a:rPr lang="ja-JP" altLang="en-US" sz="1000" b="1" i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学校での学級閉鎖</a:t>
            </a:r>
            <a:r>
              <a:rPr lang="ja-JP" altLang="en-US" sz="10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の予防対策としての</a:t>
            </a:r>
            <a:r>
              <a:rPr lang="ja-JP" altLang="en-US" sz="10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効果も期待できます。</a:t>
            </a:r>
            <a:endParaRPr lang="ja-JP" altLang="en-US" sz="1100" b="1" i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41E5C-CFEB-8A84-5D4A-C0C0DD6B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62826" y="6487095"/>
            <a:ext cx="2228850" cy="395552"/>
          </a:xfrm>
        </p:spPr>
        <p:txBody>
          <a:bodyPr/>
          <a:lstStyle/>
          <a:p>
            <a:fld id="{6FEC5DC7-B242-4A86-A5E4-18D66B9B5E3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975312-0E58-1FB9-2C76-24F245874AB8}"/>
              </a:ext>
            </a:extLst>
          </p:cNvPr>
          <p:cNvSpPr txBox="1"/>
          <p:nvPr/>
        </p:nvSpPr>
        <p:spPr>
          <a:xfrm>
            <a:off x="132759" y="437808"/>
            <a:ext cx="8450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n-ea"/>
              </a:rPr>
              <a:t>◆サステナブル　 　　　　　　　　　　　　　                            　</a:t>
            </a:r>
          </a:p>
        </p:txBody>
      </p:sp>
      <p:pic>
        <p:nvPicPr>
          <p:cNvPr id="21" name="図 20" descr="グラフィカル ユーザー インターフェイス, アプリケーション, アイコン&#10;&#10;自動的に生成された説明">
            <a:extLst>
              <a:ext uri="{FF2B5EF4-FFF2-40B4-BE49-F238E27FC236}">
                <a16:creationId xmlns:a16="http://schemas.microsoft.com/office/drawing/2014/main" id="{C33E3038-D1E3-EE1B-31D9-0B4E4DF4E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89" y="3434308"/>
            <a:ext cx="552170" cy="552170"/>
          </a:xfrm>
          <a:prstGeom prst="rect">
            <a:avLst/>
          </a:prstGeom>
        </p:spPr>
      </p:pic>
      <p:pic>
        <p:nvPicPr>
          <p:cNvPr id="22" name="図 2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3D57E144-1703-C88D-DF93-3DC5B16E9B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984" y="2699585"/>
            <a:ext cx="552170" cy="552170"/>
          </a:xfrm>
          <a:prstGeom prst="rect">
            <a:avLst/>
          </a:prstGeom>
        </p:spPr>
      </p:pic>
      <p:pic>
        <p:nvPicPr>
          <p:cNvPr id="23" name="図 22" descr="アイコン&#10;&#10;自動的に生成された説明">
            <a:extLst>
              <a:ext uri="{FF2B5EF4-FFF2-40B4-BE49-F238E27FC236}">
                <a16:creationId xmlns:a16="http://schemas.microsoft.com/office/drawing/2014/main" id="{6A5D48AA-36DB-D372-D25F-230A6495A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29" y="3430439"/>
            <a:ext cx="552170" cy="552170"/>
          </a:xfrm>
          <a:prstGeom prst="rect">
            <a:avLst/>
          </a:prstGeom>
        </p:spPr>
      </p:pic>
      <p:pic>
        <p:nvPicPr>
          <p:cNvPr id="24" name="図 23" descr="アイコン&#10;&#10;自動的に生成された説明">
            <a:extLst>
              <a:ext uri="{FF2B5EF4-FFF2-40B4-BE49-F238E27FC236}">
                <a16:creationId xmlns:a16="http://schemas.microsoft.com/office/drawing/2014/main" id="{759A7A52-258E-DF47-EA7E-231AE99F57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58" y="3430439"/>
            <a:ext cx="552170" cy="552170"/>
          </a:xfrm>
          <a:prstGeom prst="rect">
            <a:avLst/>
          </a:prstGeom>
        </p:spPr>
      </p:pic>
      <p:pic>
        <p:nvPicPr>
          <p:cNvPr id="25" name="図 24" descr="アイコン&#10;&#10;低い精度で自動的に生成された説明">
            <a:extLst>
              <a:ext uri="{FF2B5EF4-FFF2-40B4-BE49-F238E27FC236}">
                <a16:creationId xmlns:a16="http://schemas.microsoft.com/office/drawing/2014/main" id="{7CC37B78-298A-8293-1F38-E48C894283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917" y="5684055"/>
            <a:ext cx="552170" cy="552170"/>
          </a:xfrm>
          <a:prstGeom prst="rect">
            <a:avLst/>
          </a:prstGeom>
        </p:spPr>
      </p:pic>
      <p:pic>
        <p:nvPicPr>
          <p:cNvPr id="26" name="図 2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E3846E37-D75F-12D6-B9AD-C9F0B0A4CF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01" y="5573645"/>
            <a:ext cx="552170" cy="552170"/>
          </a:xfrm>
          <a:prstGeom prst="rect">
            <a:avLst/>
          </a:prstGeom>
        </p:spPr>
      </p:pic>
      <p:pic>
        <p:nvPicPr>
          <p:cNvPr id="27" name="図 26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B1399F9-212F-2C72-D22D-AFC637E554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365" y="2699585"/>
            <a:ext cx="552170" cy="552170"/>
          </a:xfrm>
          <a:prstGeom prst="rect">
            <a:avLst/>
          </a:prstGeom>
        </p:spPr>
      </p:pic>
      <p:pic>
        <p:nvPicPr>
          <p:cNvPr id="7" name="図 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C2694B3-7EAD-DC94-369D-ED16B54E4F5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86" y="5573647"/>
            <a:ext cx="552170" cy="552170"/>
          </a:xfrm>
          <a:prstGeom prst="rect">
            <a:avLst/>
          </a:prstGeom>
        </p:spPr>
      </p:pic>
      <p:pic>
        <p:nvPicPr>
          <p:cNvPr id="8" name="図 7" descr="アイコン&#10;&#10;低い精度で自動的に生成された説明">
            <a:extLst>
              <a:ext uri="{FF2B5EF4-FFF2-40B4-BE49-F238E27FC236}">
                <a16:creationId xmlns:a16="http://schemas.microsoft.com/office/drawing/2014/main" id="{089E7DE8-7B5B-DB13-2B4F-F64A603572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778" y="2714317"/>
            <a:ext cx="552170" cy="552170"/>
          </a:xfrm>
          <a:prstGeom prst="rect">
            <a:avLst/>
          </a:prstGeom>
        </p:spPr>
      </p:pic>
      <p:pic>
        <p:nvPicPr>
          <p:cNvPr id="9" name="図 8" descr="アイコン&#10;&#10;自動的に生成された説明">
            <a:extLst>
              <a:ext uri="{FF2B5EF4-FFF2-40B4-BE49-F238E27FC236}">
                <a16:creationId xmlns:a16="http://schemas.microsoft.com/office/drawing/2014/main" id="{DDE10141-9AD6-A283-A576-EFA2997C40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2714317"/>
            <a:ext cx="552170" cy="552170"/>
          </a:xfrm>
          <a:prstGeom prst="rect">
            <a:avLst/>
          </a:prstGeom>
        </p:spPr>
      </p:pic>
      <p:pic>
        <p:nvPicPr>
          <p:cNvPr id="6" name="図 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10CD44D0-D6D5-BCD6-0760-EF475A3B6B2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5689882"/>
            <a:ext cx="552170" cy="552170"/>
          </a:xfrm>
          <a:prstGeom prst="rect">
            <a:avLst/>
          </a:prstGeom>
        </p:spPr>
      </p:pic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5A077EC-B77A-3EFD-40ED-6946640A4622}"/>
              </a:ext>
            </a:extLst>
          </p:cNvPr>
          <p:cNvGrpSpPr/>
          <p:nvPr/>
        </p:nvGrpSpPr>
        <p:grpSpPr>
          <a:xfrm>
            <a:off x="3603991" y="2611802"/>
            <a:ext cx="2631978" cy="2332350"/>
            <a:chOff x="3457021" y="2573651"/>
            <a:chExt cx="2879703" cy="2551873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B8E1B251-8096-3EAA-ECD0-8D272F96A5C3}"/>
                </a:ext>
              </a:extLst>
            </p:cNvPr>
            <p:cNvSpPr/>
            <p:nvPr/>
          </p:nvSpPr>
          <p:spPr>
            <a:xfrm>
              <a:off x="3827846" y="2808053"/>
              <a:ext cx="2129437" cy="2129437"/>
            </a:xfrm>
            <a:prstGeom prst="ellipse">
              <a:avLst/>
            </a:prstGeom>
            <a:solidFill>
              <a:srgbClr val="D7E7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67" dirty="0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D88E9353-5C97-DCD1-7335-70F5E1C60767}"/>
                </a:ext>
              </a:extLst>
            </p:cNvPr>
            <p:cNvSpPr/>
            <p:nvPr/>
          </p:nvSpPr>
          <p:spPr>
            <a:xfrm>
              <a:off x="4034316" y="3014523"/>
              <a:ext cx="1716496" cy="1716496"/>
            </a:xfrm>
            <a:prstGeom prst="ellipse">
              <a:avLst/>
            </a:prstGeom>
            <a:solidFill>
              <a:srgbClr val="E6F4F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517" b="1" dirty="0">
                  <a:solidFill>
                    <a:sysClr val="windowText" lastClr="000000"/>
                  </a:solidFill>
                  <a:latin typeface="+mn-ea"/>
                </a:rPr>
                <a:t>4</a:t>
              </a:r>
              <a:r>
                <a:rPr kumimoji="1" lang="ja-JP" altLang="en-US" sz="1517" b="1" dirty="0">
                  <a:solidFill>
                    <a:sysClr val="windowText" lastClr="000000"/>
                  </a:solidFill>
                  <a:latin typeface="+mn-ea"/>
                </a:rPr>
                <a:t>つの重点テーマ</a:t>
              </a: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87808F93-7D4E-C629-EF88-E3770C4A4AEA}"/>
                </a:ext>
              </a:extLst>
            </p:cNvPr>
            <p:cNvSpPr/>
            <p:nvPr/>
          </p:nvSpPr>
          <p:spPr>
            <a:xfrm>
              <a:off x="5315321" y="2573651"/>
              <a:ext cx="1021403" cy="1021403"/>
            </a:xfrm>
            <a:prstGeom prst="ellipse">
              <a:avLst/>
            </a:prstGeom>
            <a:solidFill>
              <a:srgbClr val="F4B18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地域</a:t>
              </a:r>
              <a:endParaRPr kumimoji="1" lang="en-US" altLang="ja-JP" sz="1517" b="1" dirty="0"/>
            </a:p>
            <a:p>
              <a:pPr algn="ctr"/>
              <a:r>
                <a:rPr kumimoji="1" lang="ja-JP" altLang="en-US" sz="1517" b="1" dirty="0"/>
                <a:t>社会</a:t>
              </a: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A33C844B-B9C2-774B-E3BE-4E1D603D8FE2}"/>
                </a:ext>
              </a:extLst>
            </p:cNvPr>
            <p:cNvSpPr/>
            <p:nvPr/>
          </p:nvSpPr>
          <p:spPr>
            <a:xfrm>
              <a:off x="3457021" y="2573651"/>
              <a:ext cx="1021403" cy="1021403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環 境</a:t>
              </a:r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8CDD13D0-A3B3-E57D-B550-71ED89DC040D}"/>
                </a:ext>
              </a:extLst>
            </p:cNvPr>
            <p:cNvSpPr/>
            <p:nvPr/>
          </p:nvSpPr>
          <p:spPr>
            <a:xfrm>
              <a:off x="5315321" y="4104121"/>
              <a:ext cx="1021403" cy="1021403"/>
            </a:xfrm>
            <a:prstGeom prst="ellipse">
              <a:avLst/>
            </a:prstGeom>
            <a:solidFill>
              <a:srgbClr val="FEC6C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社 員</a:t>
              </a: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B8796BA3-0F54-B025-1828-D515026B8EFD}"/>
                </a:ext>
              </a:extLst>
            </p:cNvPr>
            <p:cNvSpPr/>
            <p:nvPr/>
          </p:nvSpPr>
          <p:spPr>
            <a:xfrm>
              <a:off x="3457021" y="4104121"/>
              <a:ext cx="1021403" cy="1021403"/>
            </a:xfrm>
            <a:prstGeom prst="ellipse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経 済</a:t>
              </a:r>
            </a:p>
          </p:txBody>
        </p:sp>
      </p:grp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11DB841D-ACAE-F893-C821-018D5F8F53BF}"/>
              </a:ext>
            </a:extLst>
          </p:cNvPr>
          <p:cNvCxnSpPr/>
          <p:nvPr/>
        </p:nvCxnSpPr>
        <p:spPr>
          <a:xfrm>
            <a:off x="219081" y="834814"/>
            <a:ext cx="937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B73D74EC-A7DA-7EDE-2B24-E9E6667155D6}"/>
              </a:ext>
            </a:extLst>
          </p:cNvPr>
          <p:cNvSpPr/>
          <p:nvPr/>
        </p:nvSpPr>
        <p:spPr>
          <a:xfrm>
            <a:off x="219079" y="952284"/>
            <a:ext cx="4502785" cy="400110"/>
          </a:xfrm>
          <a:prstGeom prst="round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9758FF-E7D0-71D2-3F5D-F900EE2B183E}"/>
              </a:ext>
            </a:extLst>
          </p:cNvPr>
          <p:cNvSpPr txBox="1"/>
          <p:nvPr/>
        </p:nvSpPr>
        <p:spPr>
          <a:xfrm>
            <a:off x="545263" y="986121"/>
            <a:ext cx="3887033" cy="342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25" b="1" dirty="0">
                <a:solidFill>
                  <a:schemeClr val="bg1"/>
                </a:solidFill>
                <a:latin typeface="+mn-ea"/>
              </a:rPr>
              <a:t>「ラーフエイド」事業を通じた</a:t>
            </a:r>
            <a:r>
              <a:rPr lang="en-US" altLang="ja-JP" sz="1625" b="1" dirty="0">
                <a:solidFill>
                  <a:schemeClr val="bg1"/>
                </a:solidFill>
                <a:latin typeface="+mn-ea"/>
              </a:rPr>
              <a:t>SDGs</a:t>
            </a:r>
            <a:endParaRPr lang="ja-JP" altLang="en-US" sz="1625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8587CE34-80F1-F206-DEAE-9F197DC57A51}"/>
              </a:ext>
            </a:extLst>
          </p:cNvPr>
          <p:cNvCxnSpPr>
            <a:cxnSpLocks/>
          </p:cNvCxnSpPr>
          <p:nvPr/>
        </p:nvCxnSpPr>
        <p:spPr>
          <a:xfrm>
            <a:off x="309633" y="2028599"/>
            <a:ext cx="3469265" cy="5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44AA2439-B102-5325-E9AA-3F70B6369E95}"/>
              </a:ext>
            </a:extLst>
          </p:cNvPr>
          <p:cNvCxnSpPr>
            <a:cxnSpLocks/>
          </p:cNvCxnSpPr>
          <p:nvPr/>
        </p:nvCxnSpPr>
        <p:spPr>
          <a:xfrm>
            <a:off x="3778898" y="2028604"/>
            <a:ext cx="207210" cy="665872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8A9C9AA-F33B-119A-CAA5-B3ADBD3D4123}"/>
              </a:ext>
            </a:extLst>
          </p:cNvPr>
          <p:cNvCxnSpPr>
            <a:cxnSpLocks/>
          </p:cNvCxnSpPr>
          <p:nvPr/>
        </p:nvCxnSpPr>
        <p:spPr>
          <a:xfrm>
            <a:off x="309633" y="4640544"/>
            <a:ext cx="3562571" cy="0"/>
          </a:xfrm>
          <a:prstGeom prst="line">
            <a:avLst/>
          </a:prstGeom>
          <a:ln w="31750" cap="rnd">
            <a:solidFill>
              <a:schemeClr val="accent5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4CDA015F-BA85-A684-D774-4ADDBD4CBAB4}"/>
              </a:ext>
            </a:extLst>
          </p:cNvPr>
          <p:cNvCxnSpPr>
            <a:cxnSpLocks/>
          </p:cNvCxnSpPr>
          <p:nvPr/>
        </p:nvCxnSpPr>
        <p:spPr>
          <a:xfrm>
            <a:off x="5607700" y="1278904"/>
            <a:ext cx="3997610" cy="0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CF0186CA-5C87-3FEF-1C9F-94D779FDA03B}"/>
              </a:ext>
            </a:extLst>
          </p:cNvPr>
          <p:cNvCxnSpPr>
            <a:cxnSpLocks/>
          </p:cNvCxnSpPr>
          <p:nvPr/>
        </p:nvCxnSpPr>
        <p:spPr>
          <a:xfrm>
            <a:off x="5604383" y="1274039"/>
            <a:ext cx="3317" cy="1453327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12576FB4-36B0-7EDA-E056-A616E79DE10C}"/>
              </a:ext>
            </a:extLst>
          </p:cNvPr>
          <p:cNvCxnSpPr>
            <a:cxnSpLocks/>
          </p:cNvCxnSpPr>
          <p:nvPr/>
        </p:nvCxnSpPr>
        <p:spPr>
          <a:xfrm>
            <a:off x="6059870" y="4297650"/>
            <a:ext cx="3498785" cy="0"/>
          </a:xfrm>
          <a:prstGeom prst="line">
            <a:avLst/>
          </a:prstGeom>
          <a:ln w="31750" cap="rnd">
            <a:solidFill>
              <a:srgbClr val="FEDEE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926C074-F44B-9DF3-E14C-A233D3EE2D29}"/>
              </a:ext>
            </a:extLst>
          </p:cNvPr>
          <p:cNvSpPr txBox="1"/>
          <p:nvPr/>
        </p:nvSpPr>
        <p:spPr>
          <a:xfrm>
            <a:off x="6330318" y="3915728"/>
            <a:ext cx="3498785" cy="1926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④働きやすい職場環境の提供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ラーフエイド施工で揮発性有機化合物などを</a:t>
            </a:r>
            <a:r>
              <a:rPr lang="ja-JP" altLang="en-US" sz="1000" b="1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低減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抗ウイルス・抗菌消臭効果で室内の清浄度を保ちます。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アレルギーをお持ちの方でも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職場環境の衛生が保たれることで快適になり、</a:t>
            </a:r>
            <a:endParaRPr lang="en-US" altLang="ja-JP" sz="1000" b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働きやすい環境の維持と業務効率の向上につながります。</a:t>
            </a:r>
            <a:endParaRPr lang="en-US" altLang="ja-JP" sz="1000" b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000" b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9785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D03B77A-BE78-4E67-4B45-1ABA961DD01C}"/>
              </a:ext>
            </a:extLst>
          </p:cNvPr>
          <p:cNvSpPr txBox="1"/>
          <p:nvPr/>
        </p:nvSpPr>
        <p:spPr>
          <a:xfrm>
            <a:off x="219079" y="1697970"/>
            <a:ext cx="4284859" cy="1865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①環境への配慮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ラーフエイド加工剤は</a:t>
            </a:r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％以上が水で構成されており、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有害なものは含まれていないため、施工後に使用した道具を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水洗いしても、水質や環境を汚染することはありません。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また、効果は空気中の酸素によって発現し続けるため、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枯渇性エネルギーを必要としません。</a:t>
            </a:r>
          </a:p>
          <a:p>
            <a:pPr>
              <a:lnSpc>
                <a:spcPts val="2000"/>
              </a:lnSpc>
              <a:defRPr/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D6BDB2E-BC64-72FA-3574-628B54E5FAD9}"/>
              </a:ext>
            </a:extLst>
          </p:cNvPr>
          <p:cNvSpPr txBox="1"/>
          <p:nvPr/>
        </p:nvSpPr>
        <p:spPr>
          <a:xfrm>
            <a:off x="219079" y="4222748"/>
            <a:ext cx="4988696" cy="173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③経済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ラーフエイドによる消臭・抗菌効果の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持続性は、都度の対処や一時的な対策から持続可能な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技術への革新につながります。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endParaRPr lang="en-US" altLang="ja-JP" sz="11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42B460-5409-5DD1-10C9-8B61BDD51C3E}"/>
              </a:ext>
            </a:extLst>
          </p:cNvPr>
          <p:cNvSpPr txBox="1"/>
          <p:nvPr/>
        </p:nvSpPr>
        <p:spPr>
          <a:xfrm>
            <a:off x="5700459" y="873863"/>
            <a:ext cx="4284859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②地域環境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災害時に備え、トイレや避難所へ事前にラーフエイド施工を</a:t>
            </a:r>
            <a:endParaRPr lang="en-US" altLang="ja-JP" sz="10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することで緊急時の衛生対策として効果があります。</a:t>
            </a:r>
            <a:endParaRPr lang="en-US" altLang="ja-JP" sz="10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また、あらゆる感染症への予防対策にもつながり、</a:t>
            </a:r>
            <a:endParaRPr lang="en-US" altLang="ja-JP" sz="10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快適な環境を維持することに役立ちます。</a:t>
            </a:r>
            <a:endParaRPr lang="en-US" altLang="ja-JP" sz="10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さらに、学校での学級閉鎖の予防対策としての効果も期待できます。</a:t>
            </a:r>
            <a:endParaRPr lang="ja-JP" altLang="en-US" sz="11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41E5C-CFEB-8A84-5D4A-C0C0DD6B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62826" y="6487095"/>
            <a:ext cx="2228850" cy="395552"/>
          </a:xfrm>
        </p:spPr>
        <p:txBody>
          <a:bodyPr/>
          <a:lstStyle/>
          <a:p>
            <a:fld id="{6FEC5DC7-B242-4A86-A5E4-18D66B9B5E3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975312-0E58-1FB9-2C76-24F245874AB8}"/>
              </a:ext>
            </a:extLst>
          </p:cNvPr>
          <p:cNvSpPr txBox="1"/>
          <p:nvPr/>
        </p:nvSpPr>
        <p:spPr>
          <a:xfrm>
            <a:off x="132759" y="437808"/>
            <a:ext cx="8450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n-ea"/>
              </a:rPr>
              <a:t>◆サステナブル　 　　　　　　　　　　　　　                            　</a:t>
            </a:r>
          </a:p>
        </p:txBody>
      </p:sp>
      <p:pic>
        <p:nvPicPr>
          <p:cNvPr id="21" name="図 20" descr="グラフィカル ユーザー インターフェイス, アプリケーション, アイコン&#10;&#10;自動的に生成された説明">
            <a:extLst>
              <a:ext uri="{FF2B5EF4-FFF2-40B4-BE49-F238E27FC236}">
                <a16:creationId xmlns:a16="http://schemas.microsoft.com/office/drawing/2014/main" id="{C33E3038-D1E3-EE1B-31D9-0B4E4DF4E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89" y="3434308"/>
            <a:ext cx="552170" cy="552170"/>
          </a:xfrm>
          <a:prstGeom prst="rect">
            <a:avLst/>
          </a:prstGeom>
        </p:spPr>
      </p:pic>
      <p:pic>
        <p:nvPicPr>
          <p:cNvPr id="22" name="図 2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3D57E144-1703-C88D-DF93-3DC5B16E9B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984" y="2699585"/>
            <a:ext cx="552170" cy="552170"/>
          </a:xfrm>
          <a:prstGeom prst="rect">
            <a:avLst/>
          </a:prstGeom>
        </p:spPr>
      </p:pic>
      <p:pic>
        <p:nvPicPr>
          <p:cNvPr id="23" name="図 22" descr="アイコン&#10;&#10;自動的に生成された説明">
            <a:extLst>
              <a:ext uri="{FF2B5EF4-FFF2-40B4-BE49-F238E27FC236}">
                <a16:creationId xmlns:a16="http://schemas.microsoft.com/office/drawing/2014/main" id="{6A5D48AA-36DB-D372-D25F-230A6495A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29" y="3430439"/>
            <a:ext cx="552170" cy="552170"/>
          </a:xfrm>
          <a:prstGeom prst="rect">
            <a:avLst/>
          </a:prstGeom>
        </p:spPr>
      </p:pic>
      <p:pic>
        <p:nvPicPr>
          <p:cNvPr id="24" name="図 23" descr="アイコン&#10;&#10;自動的に生成された説明">
            <a:extLst>
              <a:ext uri="{FF2B5EF4-FFF2-40B4-BE49-F238E27FC236}">
                <a16:creationId xmlns:a16="http://schemas.microsoft.com/office/drawing/2014/main" id="{759A7A52-258E-DF47-EA7E-231AE99F57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58" y="3430439"/>
            <a:ext cx="552170" cy="552170"/>
          </a:xfrm>
          <a:prstGeom prst="rect">
            <a:avLst/>
          </a:prstGeom>
        </p:spPr>
      </p:pic>
      <p:pic>
        <p:nvPicPr>
          <p:cNvPr id="25" name="図 24" descr="アイコン&#10;&#10;低い精度で自動的に生成された説明">
            <a:extLst>
              <a:ext uri="{FF2B5EF4-FFF2-40B4-BE49-F238E27FC236}">
                <a16:creationId xmlns:a16="http://schemas.microsoft.com/office/drawing/2014/main" id="{7CC37B78-298A-8293-1F38-E48C894283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917" y="5684055"/>
            <a:ext cx="552170" cy="552170"/>
          </a:xfrm>
          <a:prstGeom prst="rect">
            <a:avLst/>
          </a:prstGeom>
        </p:spPr>
      </p:pic>
      <p:pic>
        <p:nvPicPr>
          <p:cNvPr id="26" name="図 2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E3846E37-D75F-12D6-B9AD-C9F0B0A4CF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01" y="5573645"/>
            <a:ext cx="552170" cy="552170"/>
          </a:xfrm>
          <a:prstGeom prst="rect">
            <a:avLst/>
          </a:prstGeom>
        </p:spPr>
      </p:pic>
      <p:pic>
        <p:nvPicPr>
          <p:cNvPr id="27" name="図 26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B1399F9-212F-2C72-D22D-AFC637E554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365" y="2699585"/>
            <a:ext cx="552170" cy="552170"/>
          </a:xfrm>
          <a:prstGeom prst="rect">
            <a:avLst/>
          </a:prstGeom>
        </p:spPr>
      </p:pic>
      <p:pic>
        <p:nvPicPr>
          <p:cNvPr id="7" name="図 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C2694B3-7EAD-DC94-369D-ED16B54E4F5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86" y="5573647"/>
            <a:ext cx="552170" cy="552170"/>
          </a:xfrm>
          <a:prstGeom prst="rect">
            <a:avLst/>
          </a:prstGeom>
        </p:spPr>
      </p:pic>
      <p:pic>
        <p:nvPicPr>
          <p:cNvPr id="8" name="図 7" descr="アイコン&#10;&#10;低い精度で自動的に生成された説明">
            <a:extLst>
              <a:ext uri="{FF2B5EF4-FFF2-40B4-BE49-F238E27FC236}">
                <a16:creationId xmlns:a16="http://schemas.microsoft.com/office/drawing/2014/main" id="{089E7DE8-7B5B-DB13-2B4F-F64A603572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778" y="2714317"/>
            <a:ext cx="552170" cy="552170"/>
          </a:xfrm>
          <a:prstGeom prst="rect">
            <a:avLst/>
          </a:prstGeom>
        </p:spPr>
      </p:pic>
      <p:pic>
        <p:nvPicPr>
          <p:cNvPr id="9" name="図 8" descr="アイコン&#10;&#10;自動的に生成された説明">
            <a:extLst>
              <a:ext uri="{FF2B5EF4-FFF2-40B4-BE49-F238E27FC236}">
                <a16:creationId xmlns:a16="http://schemas.microsoft.com/office/drawing/2014/main" id="{DDE10141-9AD6-A283-A576-EFA2997C40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2714317"/>
            <a:ext cx="552170" cy="552170"/>
          </a:xfrm>
          <a:prstGeom prst="rect">
            <a:avLst/>
          </a:prstGeom>
        </p:spPr>
      </p:pic>
      <p:pic>
        <p:nvPicPr>
          <p:cNvPr id="6" name="図 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10CD44D0-D6D5-BCD6-0760-EF475A3B6B2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5689882"/>
            <a:ext cx="552170" cy="552170"/>
          </a:xfrm>
          <a:prstGeom prst="rect">
            <a:avLst/>
          </a:prstGeom>
        </p:spPr>
      </p:pic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5A077EC-B77A-3EFD-40ED-6946640A4622}"/>
              </a:ext>
            </a:extLst>
          </p:cNvPr>
          <p:cNvGrpSpPr/>
          <p:nvPr/>
        </p:nvGrpSpPr>
        <p:grpSpPr>
          <a:xfrm>
            <a:off x="3603991" y="2611802"/>
            <a:ext cx="2631978" cy="2332350"/>
            <a:chOff x="3457021" y="2573651"/>
            <a:chExt cx="2879703" cy="2551873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B8E1B251-8096-3EAA-ECD0-8D272F96A5C3}"/>
                </a:ext>
              </a:extLst>
            </p:cNvPr>
            <p:cNvSpPr/>
            <p:nvPr/>
          </p:nvSpPr>
          <p:spPr>
            <a:xfrm>
              <a:off x="3827846" y="2808053"/>
              <a:ext cx="2129437" cy="2129437"/>
            </a:xfrm>
            <a:prstGeom prst="ellipse">
              <a:avLst/>
            </a:prstGeom>
            <a:solidFill>
              <a:srgbClr val="D7E7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67" dirty="0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D88E9353-5C97-DCD1-7335-70F5E1C60767}"/>
                </a:ext>
              </a:extLst>
            </p:cNvPr>
            <p:cNvSpPr/>
            <p:nvPr/>
          </p:nvSpPr>
          <p:spPr>
            <a:xfrm>
              <a:off x="4034316" y="3014523"/>
              <a:ext cx="1716496" cy="1716496"/>
            </a:xfrm>
            <a:prstGeom prst="ellipse">
              <a:avLst/>
            </a:prstGeom>
            <a:solidFill>
              <a:srgbClr val="E6F4F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517" b="1" dirty="0">
                  <a:solidFill>
                    <a:sysClr val="windowText" lastClr="000000"/>
                  </a:solidFill>
                  <a:latin typeface="+mn-ea"/>
                </a:rPr>
                <a:t>4</a:t>
              </a:r>
              <a:r>
                <a:rPr kumimoji="1" lang="ja-JP" altLang="en-US" sz="1517" b="1" dirty="0">
                  <a:solidFill>
                    <a:sysClr val="windowText" lastClr="000000"/>
                  </a:solidFill>
                  <a:latin typeface="+mn-ea"/>
                </a:rPr>
                <a:t>つの重点テーマ</a:t>
              </a: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87808F93-7D4E-C629-EF88-E3770C4A4AEA}"/>
                </a:ext>
              </a:extLst>
            </p:cNvPr>
            <p:cNvSpPr/>
            <p:nvPr/>
          </p:nvSpPr>
          <p:spPr>
            <a:xfrm>
              <a:off x="5315321" y="2573651"/>
              <a:ext cx="1021403" cy="1021403"/>
            </a:xfrm>
            <a:prstGeom prst="ellipse">
              <a:avLst/>
            </a:prstGeom>
            <a:solidFill>
              <a:srgbClr val="F4B18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地域</a:t>
              </a:r>
              <a:endParaRPr kumimoji="1" lang="en-US" altLang="ja-JP" sz="1517" b="1" dirty="0"/>
            </a:p>
            <a:p>
              <a:pPr algn="ctr"/>
              <a:r>
                <a:rPr kumimoji="1" lang="ja-JP" altLang="en-US" sz="1517" b="1" dirty="0"/>
                <a:t>社会</a:t>
              </a: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A33C844B-B9C2-774B-E3BE-4E1D603D8FE2}"/>
                </a:ext>
              </a:extLst>
            </p:cNvPr>
            <p:cNvSpPr/>
            <p:nvPr/>
          </p:nvSpPr>
          <p:spPr>
            <a:xfrm>
              <a:off x="3457021" y="2573651"/>
              <a:ext cx="1021403" cy="1021403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環 境</a:t>
              </a:r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8CDD13D0-A3B3-E57D-B550-71ED89DC040D}"/>
                </a:ext>
              </a:extLst>
            </p:cNvPr>
            <p:cNvSpPr/>
            <p:nvPr/>
          </p:nvSpPr>
          <p:spPr>
            <a:xfrm>
              <a:off x="5315321" y="4104121"/>
              <a:ext cx="1021403" cy="1021403"/>
            </a:xfrm>
            <a:prstGeom prst="ellipse">
              <a:avLst/>
            </a:prstGeom>
            <a:solidFill>
              <a:srgbClr val="FEC6C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社 員</a:t>
              </a: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B8796BA3-0F54-B025-1828-D515026B8EFD}"/>
                </a:ext>
              </a:extLst>
            </p:cNvPr>
            <p:cNvSpPr/>
            <p:nvPr/>
          </p:nvSpPr>
          <p:spPr>
            <a:xfrm>
              <a:off x="3457021" y="4104121"/>
              <a:ext cx="1021403" cy="1021403"/>
            </a:xfrm>
            <a:prstGeom prst="ellipse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経 済</a:t>
              </a:r>
            </a:p>
          </p:txBody>
        </p:sp>
      </p:grp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11DB841D-ACAE-F893-C821-018D5F8F53BF}"/>
              </a:ext>
            </a:extLst>
          </p:cNvPr>
          <p:cNvCxnSpPr/>
          <p:nvPr/>
        </p:nvCxnSpPr>
        <p:spPr>
          <a:xfrm>
            <a:off x="219081" y="834814"/>
            <a:ext cx="937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B73D74EC-A7DA-7EDE-2B24-E9E6667155D6}"/>
              </a:ext>
            </a:extLst>
          </p:cNvPr>
          <p:cNvSpPr/>
          <p:nvPr/>
        </p:nvSpPr>
        <p:spPr>
          <a:xfrm>
            <a:off x="219079" y="952284"/>
            <a:ext cx="4502785" cy="400110"/>
          </a:xfrm>
          <a:prstGeom prst="round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9758FF-E7D0-71D2-3F5D-F900EE2B183E}"/>
              </a:ext>
            </a:extLst>
          </p:cNvPr>
          <p:cNvSpPr txBox="1"/>
          <p:nvPr/>
        </p:nvSpPr>
        <p:spPr>
          <a:xfrm>
            <a:off x="545263" y="986121"/>
            <a:ext cx="3887033" cy="342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25" b="1" dirty="0">
                <a:solidFill>
                  <a:schemeClr val="bg1"/>
                </a:solidFill>
                <a:latin typeface="+mn-ea"/>
              </a:rPr>
              <a:t>「ラーフエイド」事業を通じた</a:t>
            </a:r>
            <a:r>
              <a:rPr lang="en-US" altLang="ja-JP" sz="1625" b="1" dirty="0">
                <a:solidFill>
                  <a:schemeClr val="bg1"/>
                </a:solidFill>
                <a:latin typeface="+mn-ea"/>
              </a:rPr>
              <a:t>SDGs</a:t>
            </a:r>
            <a:endParaRPr lang="ja-JP" altLang="en-US" sz="1625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8587CE34-80F1-F206-DEAE-9F197DC57A51}"/>
              </a:ext>
            </a:extLst>
          </p:cNvPr>
          <p:cNvCxnSpPr>
            <a:cxnSpLocks/>
          </p:cNvCxnSpPr>
          <p:nvPr/>
        </p:nvCxnSpPr>
        <p:spPr>
          <a:xfrm>
            <a:off x="309633" y="2028599"/>
            <a:ext cx="3469265" cy="5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44AA2439-B102-5325-E9AA-3F70B6369E95}"/>
              </a:ext>
            </a:extLst>
          </p:cNvPr>
          <p:cNvCxnSpPr>
            <a:cxnSpLocks/>
          </p:cNvCxnSpPr>
          <p:nvPr/>
        </p:nvCxnSpPr>
        <p:spPr>
          <a:xfrm>
            <a:off x="3778898" y="2028604"/>
            <a:ext cx="207210" cy="665872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8A9C9AA-F33B-119A-CAA5-B3ADBD3D4123}"/>
              </a:ext>
            </a:extLst>
          </p:cNvPr>
          <p:cNvCxnSpPr>
            <a:cxnSpLocks/>
          </p:cNvCxnSpPr>
          <p:nvPr/>
        </p:nvCxnSpPr>
        <p:spPr>
          <a:xfrm>
            <a:off x="309633" y="4640544"/>
            <a:ext cx="3562571" cy="0"/>
          </a:xfrm>
          <a:prstGeom prst="line">
            <a:avLst/>
          </a:prstGeom>
          <a:ln w="31750" cap="rnd">
            <a:solidFill>
              <a:schemeClr val="accent5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4CDA015F-BA85-A684-D774-4ADDBD4CBAB4}"/>
              </a:ext>
            </a:extLst>
          </p:cNvPr>
          <p:cNvCxnSpPr>
            <a:cxnSpLocks/>
          </p:cNvCxnSpPr>
          <p:nvPr/>
        </p:nvCxnSpPr>
        <p:spPr>
          <a:xfrm>
            <a:off x="5607700" y="1278904"/>
            <a:ext cx="3997610" cy="0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CF0186CA-5C87-3FEF-1C9F-94D779FDA03B}"/>
              </a:ext>
            </a:extLst>
          </p:cNvPr>
          <p:cNvCxnSpPr>
            <a:cxnSpLocks/>
          </p:cNvCxnSpPr>
          <p:nvPr/>
        </p:nvCxnSpPr>
        <p:spPr>
          <a:xfrm>
            <a:off x="5604383" y="1274039"/>
            <a:ext cx="3317" cy="1453327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12576FB4-36B0-7EDA-E056-A616E79DE10C}"/>
              </a:ext>
            </a:extLst>
          </p:cNvPr>
          <p:cNvCxnSpPr>
            <a:cxnSpLocks/>
          </p:cNvCxnSpPr>
          <p:nvPr/>
        </p:nvCxnSpPr>
        <p:spPr>
          <a:xfrm>
            <a:off x="6059870" y="4297650"/>
            <a:ext cx="3498785" cy="0"/>
          </a:xfrm>
          <a:prstGeom prst="line">
            <a:avLst/>
          </a:prstGeom>
          <a:ln w="31750" cap="rnd">
            <a:solidFill>
              <a:srgbClr val="FEDEE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926C074-F44B-9DF3-E14C-A233D3EE2D29}"/>
              </a:ext>
            </a:extLst>
          </p:cNvPr>
          <p:cNvSpPr txBox="1"/>
          <p:nvPr/>
        </p:nvSpPr>
        <p:spPr>
          <a:xfrm>
            <a:off x="6330318" y="3915728"/>
            <a:ext cx="3498785" cy="1926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④働きやすい職場環境の提供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ラーフエイド施工で揮発性有機化合物などを低減、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抗ウイルス・抗菌消臭効果で室内の清浄度を保ちます。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アレルギーをお持ちの方でも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職場環境の衛生が保たれることで快適になり、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働きやすい環境の維持と業務効率の向上につながります。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000" b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9956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D03B77A-BE78-4E67-4B45-1ABA961DD01C}"/>
              </a:ext>
            </a:extLst>
          </p:cNvPr>
          <p:cNvSpPr txBox="1"/>
          <p:nvPr/>
        </p:nvSpPr>
        <p:spPr>
          <a:xfrm>
            <a:off x="219079" y="1697970"/>
            <a:ext cx="4284859" cy="1865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①環境への配慮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ラーフエイド加工剤は</a:t>
            </a:r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％以上が水で構成されており、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有害なものは含まれていないため、施工後に使用した道具を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水洗いしても、</a:t>
            </a:r>
            <a:r>
              <a:rPr lang="ja-JP" altLang="en-US" sz="1000" b="1" dirty="0"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水質や環境を汚染することはありません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また、効果は空気中の酸素によって発現し続けるため、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枯渇性エネルギーを必要としません。</a:t>
            </a:r>
          </a:p>
          <a:p>
            <a:pPr>
              <a:lnSpc>
                <a:spcPts val="2000"/>
              </a:lnSpc>
              <a:defRPr/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D6BDB2E-BC64-72FA-3574-628B54E5FAD9}"/>
              </a:ext>
            </a:extLst>
          </p:cNvPr>
          <p:cNvSpPr txBox="1"/>
          <p:nvPr/>
        </p:nvSpPr>
        <p:spPr>
          <a:xfrm>
            <a:off x="219079" y="4222748"/>
            <a:ext cx="4988696" cy="173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③経済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ラーフエイドによる消臭・抗菌効果の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持続性は、都度の対処や一時的な対策から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持続可能な技術への革新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endParaRPr lang="en-US" altLang="ja-JP" sz="11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42B460-5409-5DD1-10C9-8B61BDD51C3E}"/>
              </a:ext>
            </a:extLst>
          </p:cNvPr>
          <p:cNvSpPr txBox="1"/>
          <p:nvPr/>
        </p:nvSpPr>
        <p:spPr>
          <a:xfrm>
            <a:off x="5700459" y="873863"/>
            <a:ext cx="4284859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②地域環境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災害時に備え、トイレや避難所へ事前にラーフエイド施工を</a:t>
            </a:r>
            <a:endParaRPr lang="en-US" altLang="ja-JP" sz="10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することで</a:t>
            </a:r>
            <a:r>
              <a:rPr lang="ja-JP" altLang="en-US" sz="1000" b="1" i="1" dirty="0"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緊急時の衛生対策</a:t>
            </a: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として効果があります。</a:t>
            </a:r>
            <a:endParaRPr lang="en-US" altLang="ja-JP" sz="10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また、あらゆる感染症への予防対策にもつながり、</a:t>
            </a:r>
            <a:endParaRPr lang="en-US" altLang="ja-JP" sz="10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快適な環境を維持</a:t>
            </a: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することに役立ちます。</a:t>
            </a:r>
            <a:endParaRPr lang="en-US" altLang="ja-JP" sz="10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さらに、学校での学級閉鎖の予防対策としての効果も期待できます。</a:t>
            </a:r>
            <a:endParaRPr lang="ja-JP" altLang="en-US" sz="11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41E5C-CFEB-8A84-5D4A-C0C0DD6B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62826" y="6487095"/>
            <a:ext cx="2228850" cy="395552"/>
          </a:xfrm>
        </p:spPr>
        <p:txBody>
          <a:bodyPr/>
          <a:lstStyle/>
          <a:p>
            <a:fld id="{6FEC5DC7-B242-4A86-A5E4-18D66B9B5E3C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975312-0E58-1FB9-2C76-24F245874AB8}"/>
              </a:ext>
            </a:extLst>
          </p:cNvPr>
          <p:cNvSpPr txBox="1"/>
          <p:nvPr/>
        </p:nvSpPr>
        <p:spPr>
          <a:xfrm>
            <a:off x="132759" y="437808"/>
            <a:ext cx="8450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n-ea"/>
              </a:rPr>
              <a:t>◆サステナブル　 　　　　　　　　　　　　　                            　</a:t>
            </a:r>
          </a:p>
        </p:txBody>
      </p:sp>
      <p:pic>
        <p:nvPicPr>
          <p:cNvPr id="21" name="図 20" descr="グラフィカル ユーザー インターフェイス, アプリケーション, アイコン&#10;&#10;自動的に生成された説明">
            <a:extLst>
              <a:ext uri="{FF2B5EF4-FFF2-40B4-BE49-F238E27FC236}">
                <a16:creationId xmlns:a16="http://schemas.microsoft.com/office/drawing/2014/main" id="{C33E3038-D1E3-EE1B-31D9-0B4E4DF4E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89" y="3434308"/>
            <a:ext cx="552170" cy="552170"/>
          </a:xfrm>
          <a:prstGeom prst="rect">
            <a:avLst/>
          </a:prstGeom>
        </p:spPr>
      </p:pic>
      <p:pic>
        <p:nvPicPr>
          <p:cNvPr id="22" name="図 2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3D57E144-1703-C88D-DF93-3DC5B16E9B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984" y="2699585"/>
            <a:ext cx="552170" cy="552170"/>
          </a:xfrm>
          <a:prstGeom prst="rect">
            <a:avLst/>
          </a:prstGeom>
        </p:spPr>
      </p:pic>
      <p:pic>
        <p:nvPicPr>
          <p:cNvPr id="23" name="図 22" descr="アイコン&#10;&#10;自動的に生成された説明">
            <a:extLst>
              <a:ext uri="{FF2B5EF4-FFF2-40B4-BE49-F238E27FC236}">
                <a16:creationId xmlns:a16="http://schemas.microsoft.com/office/drawing/2014/main" id="{6A5D48AA-36DB-D372-D25F-230A6495A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29" y="3430439"/>
            <a:ext cx="552170" cy="552170"/>
          </a:xfrm>
          <a:prstGeom prst="rect">
            <a:avLst/>
          </a:prstGeom>
        </p:spPr>
      </p:pic>
      <p:pic>
        <p:nvPicPr>
          <p:cNvPr id="24" name="図 23" descr="アイコン&#10;&#10;自動的に生成された説明">
            <a:extLst>
              <a:ext uri="{FF2B5EF4-FFF2-40B4-BE49-F238E27FC236}">
                <a16:creationId xmlns:a16="http://schemas.microsoft.com/office/drawing/2014/main" id="{759A7A52-258E-DF47-EA7E-231AE99F57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58" y="3430439"/>
            <a:ext cx="552170" cy="552170"/>
          </a:xfrm>
          <a:prstGeom prst="rect">
            <a:avLst/>
          </a:prstGeom>
        </p:spPr>
      </p:pic>
      <p:pic>
        <p:nvPicPr>
          <p:cNvPr id="25" name="図 24" descr="アイコン&#10;&#10;低い精度で自動的に生成された説明">
            <a:extLst>
              <a:ext uri="{FF2B5EF4-FFF2-40B4-BE49-F238E27FC236}">
                <a16:creationId xmlns:a16="http://schemas.microsoft.com/office/drawing/2014/main" id="{7CC37B78-298A-8293-1F38-E48C894283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917" y="5684055"/>
            <a:ext cx="552170" cy="552170"/>
          </a:xfrm>
          <a:prstGeom prst="rect">
            <a:avLst/>
          </a:prstGeom>
        </p:spPr>
      </p:pic>
      <p:pic>
        <p:nvPicPr>
          <p:cNvPr id="26" name="図 2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E3846E37-D75F-12D6-B9AD-C9F0B0A4CF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01" y="5573645"/>
            <a:ext cx="552170" cy="552170"/>
          </a:xfrm>
          <a:prstGeom prst="rect">
            <a:avLst/>
          </a:prstGeom>
        </p:spPr>
      </p:pic>
      <p:pic>
        <p:nvPicPr>
          <p:cNvPr id="27" name="図 26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B1399F9-212F-2C72-D22D-AFC637E554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365" y="2699585"/>
            <a:ext cx="552170" cy="552170"/>
          </a:xfrm>
          <a:prstGeom prst="rect">
            <a:avLst/>
          </a:prstGeom>
        </p:spPr>
      </p:pic>
      <p:pic>
        <p:nvPicPr>
          <p:cNvPr id="7" name="図 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C2694B3-7EAD-DC94-369D-ED16B54E4F5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86" y="5573647"/>
            <a:ext cx="552170" cy="552170"/>
          </a:xfrm>
          <a:prstGeom prst="rect">
            <a:avLst/>
          </a:prstGeom>
        </p:spPr>
      </p:pic>
      <p:pic>
        <p:nvPicPr>
          <p:cNvPr id="8" name="図 7" descr="アイコン&#10;&#10;低い精度で自動的に生成された説明">
            <a:extLst>
              <a:ext uri="{FF2B5EF4-FFF2-40B4-BE49-F238E27FC236}">
                <a16:creationId xmlns:a16="http://schemas.microsoft.com/office/drawing/2014/main" id="{089E7DE8-7B5B-DB13-2B4F-F64A603572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778" y="2714317"/>
            <a:ext cx="552170" cy="552170"/>
          </a:xfrm>
          <a:prstGeom prst="rect">
            <a:avLst/>
          </a:prstGeom>
        </p:spPr>
      </p:pic>
      <p:pic>
        <p:nvPicPr>
          <p:cNvPr id="9" name="図 8" descr="アイコン&#10;&#10;自動的に生成された説明">
            <a:extLst>
              <a:ext uri="{FF2B5EF4-FFF2-40B4-BE49-F238E27FC236}">
                <a16:creationId xmlns:a16="http://schemas.microsoft.com/office/drawing/2014/main" id="{DDE10141-9AD6-A283-A576-EFA2997C40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2714317"/>
            <a:ext cx="552170" cy="552170"/>
          </a:xfrm>
          <a:prstGeom prst="rect">
            <a:avLst/>
          </a:prstGeom>
        </p:spPr>
      </p:pic>
      <p:pic>
        <p:nvPicPr>
          <p:cNvPr id="6" name="図 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10CD44D0-D6D5-BCD6-0760-EF475A3B6B2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5689882"/>
            <a:ext cx="552170" cy="552170"/>
          </a:xfrm>
          <a:prstGeom prst="rect">
            <a:avLst/>
          </a:prstGeom>
        </p:spPr>
      </p:pic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5A077EC-B77A-3EFD-40ED-6946640A4622}"/>
              </a:ext>
            </a:extLst>
          </p:cNvPr>
          <p:cNvGrpSpPr/>
          <p:nvPr/>
        </p:nvGrpSpPr>
        <p:grpSpPr>
          <a:xfrm>
            <a:off x="3603991" y="2611802"/>
            <a:ext cx="2631978" cy="2332350"/>
            <a:chOff x="3457021" y="2573651"/>
            <a:chExt cx="2879703" cy="2551873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B8E1B251-8096-3EAA-ECD0-8D272F96A5C3}"/>
                </a:ext>
              </a:extLst>
            </p:cNvPr>
            <p:cNvSpPr/>
            <p:nvPr/>
          </p:nvSpPr>
          <p:spPr>
            <a:xfrm>
              <a:off x="3827846" y="2808053"/>
              <a:ext cx="2129437" cy="2129437"/>
            </a:xfrm>
            <a:prstGeom prst="ellipse">
              <a:avLst/>
            </a:prstGeom>
            <a:solidFill>
              <a:srgbClr val="D7E7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67" dirty="0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D88E9353-5C97-DCD1-7335-70F5E1C60767}"/>
                </a:ext>
              </a:extLst>
            </p:cNvPr>
            <p:cNvSpPr/>
            <p:nvPr/>
          </p:nvSpPr>
          <p:spPr>
            <a:xfrm>
              <a:off x="4034316" y="3014523"/>
              <a:ext cx="1716496" cy="1716496"/>
            </a:xfrm>
            <a:prstGeom prst="ellipse">
              <a:avLst/>
            </a:prstGeom>
            <a:solidFill>
              <a:srgbClr val="E6F4F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517" b="1" dirty="0">
                  <a:solidFill>
                    <a:sysClr val="windowText" lastClr="000000"/>
                  </a:solidFill>
                  <a:latin typeface="+mn-ea"/>
                </a:rPr>
                <a:t>4</a:t>
              </a:r>
              <a:r>
                <a:rPr kumimoji="1" lang="ja-JP" altLang="en-US" sz="1517" b="1" dirty="0">
                  <a:solidFill>
                    <a:sysClr val="windowText" lastClr="000000"/>
                  </a:solidFill>
                  <a:latin typeface="+mn-ea"/>
                </a:rPr>
                <a:t>つの重点テーマ</a:t>
              </a: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87808F93-7D4E-C629-EF88-E3770C4A4AEA}"/>
                </a:ext>
              </a:extLst>
            </p:cNvPr>
            <p:cNvSpPr/>
            <p:nvPr/>
          </p:nvSpPr>
          <p:spPr>
            <a:xfrm>
              <a:off x="5315321" y="2573651"/>
              <a:ext cx="1021403" cy="1021403"/>
            </a:xfrm>
            <a:prstGeom prst="ellipse">
              <a:avLst/>
            </a:prstGeom>
            <a:solidFill>
              <a:srgbClr val="F4B18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地域</a:t>
              </a:r>
              <a:endParaRPr kumimoji="1" lang="en-US" altLang="ja-JP" sz="1517" b="1" dirty="0"/>
            </a:p>
            <a:p>
              <a:pPr algn="ctr"/>
              <a:r>
                <a:rPr kumimoji="1" lang="ja-JP" altLang="en-US" sz="1517" b="1" dirty="0"/>
                <a:t>社会</a:t>
              </a: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A33C844B-B9C2-774B-E3BE-4E1D603D8FE2}"/>
                </a:ext>
              </a:extLst>
            </p:cNvPr>
            <p:cNvSpPr/>
            <p:nvPr/>
          </p:nvSpPr>
          <p:spPr>
            <a:xfrm>
              <a:off x="3457021" y="2573651"/>
              <a:ext cx="1021403" cy="1021403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環 境</a:t>
              </a:r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8CDD13D0-A3B3-E57D-B550-71ED89DC040D}"/>
                </a:ext>
              </a:extLst>
            </p:cNvPr>
            <p:cNvSpPr/>
            <p:nvPr/>
          </p:nvSpPr>
          <p:spPr>
            <a:xfrm>
              <a:off x="5315321" y="4104121"/>
              <a:ext cx="1021403" cy="1021403"/>
            </a:xfrm>
            <a:prstGeom prst="ellipse">
              <a:avLst/>
            </a:prstGeom>
            <a:solidFill>
              <a:srgbClr val="FEC6C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社 員</a:t>
              </a: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B8796BA3-0F54-B025-1828-D515026B8EFD}"/>
                </a:ext>
              </a:extLst>
            </p:cNvPr>
            <p:cNvSpPr/>
            <p:nvPr/>
          </p:nvSpPr>
          <p:spPr>
            <a:xfrm>
              <a:off x="3457021" y="4104121"/>
              <a:ext cx="1021403" cy="1021403"/>
            </a:xfrm>
            <a:prstGeom prst="ellipse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経 済</a:t>
              </a:r>
            </a:p>
          </p:txBody>
        </p:sp>
      </p:grp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11DB841D-ACAE-F893-C821-018D5F8F53BF}"/>
              </a:ext>
            </a:extLst>
          </p:cNvPr>
          <p:cNvCxnSpPr/>
          <p:nvPr/>
        </p:nvCxnSpPr>
        <p:spPr>
          <a:xfrm>
            <a:off x="219081" y="834814"/>
            <a:ext cx="937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B73D74EC-A7DA-7EDE-2B24-E9E6667155D6}"/>
              </a:ext>
            </a:extLst>
          </p:cNvPr>
          <p:cNvSpPr/>
          <p:nvPr/>
        </p:nvSpPr>
        <p:spPr>
          <a:xfrm>
            <a:off x="219079" y="952284"/>
            <a:ext cx="4502785" cy="400110"/>
          </a:xfrm>
          <a:prstGeom prst="round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9758FF-E7D0-71D2-3F5D-F900EE2B183E}"/>
              </a:ext>
            </a:extLst>
          </p:cNvPr>
          <p:cNvSpPr txBox="1"/>
          <p:nvPr/>
        </p:nvSpPr>
        <p:spPr>
          <a:xfrm>
            <a:off x="545263" y="986121"/>
            <a:ext cx="3887033" cy="342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25" b="1" dirty="0">
                <a:solidFill>
                  <a:schemeClr val="bg1"/>
                </a:solidFill>
                <a:latin typeface="+mn-ea"/>
              </a:rPr>
              <a:t>「ラーフエイド」事業を通じた</a:t>
            </a:r>
            <a:r>
              <a:rPr lang="en-US" altLang="ja-JP" sz="1625" b="1" dirty="0">
                <a:solidFill>
                  <a:schemeClr val="bg1"/>
                </a:solidFill>
                <a:latin typeface="+mn-ea"/>
              </a:rPr>
              <a:t>SDGs</a:t>
            </a:r>
            <a:endParaRPr lang="ja-JP" altLang="en-US" sz="1625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8587CE34-80F1-F206-DEAE-9F197DC57A51}"/>
              </a:ext>
            </a:extLst>
          </p:cNvPr>
          <p:cNvCxnSpPr>
            <a:cxnSpLocks/>
          </p:cNvCxnSpPr>
          <p:nvPr/>
        </p:nvCxnSpPr>
        <p:spPr>
          <a:xfrm>
            <a:off x="309633" y="2028599"/>
            <a:ext cx="3469265" cy="5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44AA2439-B102-5325-E9AA-3F70B6369E95}"/>
              </a:ext>
            </a:extLst>
          </p:cNvPr>
          <p:cNvCxnSpPr>
            <a:cxnSpLocks/>
          </p:cNvCxnSpPr>
          <p:nvPr/>
        </p:nvCxnSpPr>
        <p:spPr>
          <a:xfrm>
            <a:off x="3778898" y="2028604"/>
            <a:ext cx="207210" cy="665872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8A9C9AA-F33B-119A-CAA5-B3ADBD3D4123}"/>
              </a:ext>
            </a:extLst>
          </p:cNvPr>
          <p:cNvCxnSpPr>
            <a:cxnSpLocks/>
          </p:cNvCxnSpPr>
          <p:nvPr/>
        </p:nvCxnSpPr>
        <p:spPr>
          <a:xfrm>
            <a:off x="309633" y="4640544"/>
            <a:ext cx="3562571" cy="0"/>
          </a:xfrm>
          <a:prstGeom prst="line">
            <a:avLst/>
          </a:prstGeom>
          <a:ln w="31750" cap="rnd">
            <a:solidFill>
              <a:schemeClr val="accent5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4CDA015F-BA85-A684-D774-4ADDBD4CBAB4}"/>
              </a:ext>
            </a:extLst>
          </p:cNvPr>
          <p:cNvCxnSpPr>
            <a:cxnSpLocks/>
          </p:cNvCxnSpPr>
          <p:nvPr/>
        </p:nvCxnSpPr>
        <p:spPr>
          <a:xfrm>
            <a:off x="5607700" y="1278904"/>
            <a:ext cx="3997610" cy="0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CF0186CA-5C87-3FEF-1C9F-94D779FDA03B}"/>
              </a:ext>
            </a:extLst>
          </p:cNvPr>
          <p:cNvCxnSpPr>
            <a:cxnSpLocks/>
          </p:cNvCxnSpPr>
          <p:nvPr/>
        </p:nvCxnSpPr>
        <p:spPr>
          <a:xfrm>
            <a:off x="5604383" y="1274039"/>
            <a:ext cx="3317" cy="1453327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12576FB4-36B0-7EDA-E056-A616E79DE10C}"/>
              </a:ext>
            </a:extLst>
          </p:cNvPr>
          <p:cNvCxnSpPr>
            <a:cxnSpLocks/>
          </p:cNvCxnSpPr>
          <p:nvPr/>
        </p:nvCxnSpPr>
        <p:spPr>
          <a:xfrm>
            <a:off x="6059870" y="4297650"/>
            <a:ext cx="3498785" cy="0"/>
          </a:xfrm>
          <a:prstGeom prst="line">
            <a:avLst/>
          </a:prstGeom>
          <a:ln w="31750" cap="rnd">
            <a:solidFill>
              <a:srgbClr val="FEDEE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926C074-F44B-9DF3-E14C-A233D3EE2D29}"/>
              </a:ext>
            </a:extLst>
          </p:cNvPr>
          <p:cNvSpPr txBox="1"/>
          <p:nvPr/>
        </p:nvSpPr>
        <p:spPr>
          <a:xfrm>
            <a:off x="6330318" y="3915728"/>
            <a:ext cx="3498785" cy="1926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④働きやすい職場環境の提供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ラーフエイド施工で揮発性有機化合物などを低減、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抗ウイルス・抗菌消臭効果で室内の清浄度を保ちます。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アレルギーをお持ちの方でも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職場環境の衛生が保たれることで快適になり、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働きやすい環境の維持と業務効率の向上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000" b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5096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D03B77A-BE78-4E67-4B45-1ABA961DD01C}"/>
              </a:ext>
            </a:extLst>
          </p:cNvPr>
          <p:cNvSpPr txBox="1"/>
          <p:nvPr/>
        </p:nvSpPr>
        <p:spPr>
          <a:xfrm>
            <a:off x="219079" y="1697970"/>
            <a:ext cx="4284859" cy="1865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①環境への配慮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ラーフエイド加工剤は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％以上が水で構成されており、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有害なものは含まれていないため、施工後に使用した道具を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水洗いしても、</a:t>
            </a:r>
            <a:r>
              <a:rPr lang="ja-JP" altLang="en-US" sz="1000" dirty="0"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水質や環境を汚染することはありません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また、効果は空気中の酸素によって発現し続けるため、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枯渇性エネルギーを必要としません。</a:t>
            </a:r>
          </a:p>
          <a:p>
            <a:pPr>
              <a:lnSpc>
                <a:spcPts val="2000"/>
              </a:lnSpc>
              <a:defRPr/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D6BDB2E-BC64-72FA-3574-628B54E5FAD9}"/>
              </a:ext>
            </a:extLst>
          </p:cNvPr>
          <p:cNvSpPr txBox="1"/>
          <p:nvPr/>
        </p:nvSpPr>
        <p:spPr>
          <a:xfrm>
            <a:off x="219079" y="4222748"/>
            <a:ext cx="4988696" cy="173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③経済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ラーフエイドによる消臭・抗菌効果の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持続性は、都度の対処や一時的な対策から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持続可能な技術への革新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endParaRPr lang="en-US" altLang="ja-JP" sz="11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42B460-5409-5DD1-10C9-8B61BDD51C3E}"/>
              </a:ext>
            </a:extLst>
          </p:cNvPr>
          <p:cNvSpPr txBox="1"/>
          <p:nvPr/>
        </p:nvSpPr>
        <p:spPr>
          <a:xfrm>
            <a:off x="5700459" y="873863"/>
            <a:ext cx="4284859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②地域環境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災害時に備え、トイレや避難所へ事前にラーフエイド施工を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することで</a:t>
            </a:r>
            <a:r>
              <a:rPr lang="ja-JP" altLang="en-US" sz="1000" i="1" dirty="0"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緊急時の衛生対策</a:t>
            </a: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として効果があります。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また、あらゆる感染症への予防対策にもつながり、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快適な環境を維持</a:t>
            </a: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することに役立ちます。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さらに、学校での学級閉鎖の予防対策としての効果も期待できます。</a:t>
            </a:r>
            <a:endParaRPr lang="ja-JP" altLang="en-US" sz="11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41E5C-CFEB-8A84-5D4A-C0C0DD6B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62826" y="6487095"/>
            <a:ext cx="2228850" cy="395552"/>
          </a:xfrm>
        </p:spPr>
        <p:txBody>
          <a:bodyPr/>
          <a:lstStyle/>
          <a:p>
            <a:fld id="{6FEC5DC7-B242-4A86-A5E4-18D66B9B5E3C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975312-0E58-1FB9-2C76-24F245874AB8}"/>
              </a:ext>
            </a:extLst>
          </p:cNvPr>
          <p:cNvSpPr txBox="1"/>
          <p:nvPr/>
        </p:nvSpPr>
        <p:spPr>
          <a:xfrm>
            <a:off x="132759" y="437808"/>
            <a:ext cx="8450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n-ea"/>
              </a:rPr>
              <a:t>◆サステナブル　 　　　　　　　　　　　　　                            　</a:t>
            </a:r>
          </a:p>
        </p:txBody>
      </p:sp>
      <p:pic>
        <p:nvPicPr>
          <p:cNvPr id="21" name="図 20" descr="グラフィカル ユーザー インターフェイス, アプリケーション, アイコン&#10;&#10;自動的に生成された説明">
            <a:extLst>
              <a:ext uri="{FF2B5EF4-FFF2-40B4-BE49-F238E27FC236}">
                <a16:creationId xmlns:a16="http://schemas.microsoft.com/office/drawing/2014/main" id="{C33E3038-D1E3-EE1B-31D9-0B4E4DF4E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89" y="3434308"/>
            <a:ext cx="552170" cy="552170"/>
          </a:xfrm>
          <a:prstGeom prst="rect">
            <a:avLst/>
          </a:prstGeom>
        </p:spPr>
      </p:pic>
      <p:pic>
        <p:nvPicPr>
          <p:cNvPr id="22" name="図 2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3D57E144-1703-C88D-DF93-3DC5B16E9B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984" y="2699585"/>
            <a:ext cx="552170" cy="552170"/>
          </a:xfrm>
          <a:prstGeom prst="rect">
            <a:avLst/>
          </a:prstGeom>
        </p:spPr>
      </p:pic>
      <p:pic>
        <p:nvPicPr>
          <p:cNvPr id="23" name="図 22" descr="アイコン&#10;&#10;自動的に生成された説明">
            <a:extLst>
              <a:ext uri="{FF2B5EF4-FFF2-40B4-BE49-F238E27FC236}">
                <a16:creationId xmlns:a16="http://schemas.microsoft.com/office/drawing/2014/main" id="{6A5D48AA-36DB-D372-D25F-230A6495A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29" y="3430439"/>
            <a:ext cx="552170" cy="552170"/>
          </a:xfrm>
          <a:prstGeom prst="rect">
            <a:avLst/>
          </a:prstGeom>
        </p:spPr>
      </p:pic>
      <p:pic>
        <p:nvPicPr>
          <p:cNvPr id="24" name="図 23" descr="アイコン&#10;&#10;自動的に生成された説明">
            <a:extLst>
              <a:ext uri="{FF2B5EF4-FFF2-40B4-BE49-F238E27FC236}">
                <a16:creationId xmlns:a16="http://schemas.microsoft.com/office/drawing/2014/main" id="{759A7A52-258E-DF47-EA7E-231AE99F57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58" y="3430439"/>
            <a:ext cx="552170" cy="552170"/>
          </a:xfrm>
          <a:prstGeom prst="rect">
            <a:avLst/>
          </a:prstGeom>
        </p:spPr>
      </p:pic>
      <p:pic>
        <p:nvPicPr>
          <p:cNvPr id="25" name="図 24" descr="アイコン&#10;&#10;低い精度で自動的に生成された説明">
            <a:extLst>
              <a:ext uri="{FF2B5EF4-FFF2-40B4-BE49-F238E27FC236}">
                <a16:creationId xmlns:a16="http://schemas.microsoft.com/office/drawing/2014/main" id="{7CC37B78-298A-8293-1F38-E48C894283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917" y="5684055"/>
            <a:ext cx="552170" cy="552170"/>
          </a:xfrm>
          <a:prstGeom prst="rect">
            <a:avLst/>
          </a:prstGeom>
        </p:spPr>
      </p:pic>
      <p:pic>
        <p:nvPicPr>
          <p:cNvPr id="26" name="図 2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E3846E37-D75F-12D6-B9AD-C9F0B0A4CF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01" y="5573645"/>
            <a:ext cx="552170" cy="552170"/>
          </a:xfrm>
          <a:prstGeom prst="rect">
            <a:avLst/>
          </a:prstGeom>
        </p:spPr>
      </p:pic>
      <p:pic>
        <p:nvPicPr>
          <p:cNvPr id="27" name="図 26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B1399F9-212F-2C72-D22D-AFC637E554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365" y="2699585"/>
            <a:ext cx="552170" cy="552170"/>
          </a:xfrm>
          <a:prstGeom prst="rect">
            <a:avLst/>
          </a:prstGeom>
        </p:spPr>
      </p:pic>
      <p:pic>
        <p:nvPicPr>
          <p:cNvPr id="7" name="図 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C2694B3-7EAD-DC94-369D-ED16B54E4F5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86" y="5573647"/>
            <a:ext cx="552170" cy="552170"/>
          </a:xfrm>
          <a:prstGeom prst="rect">
            <a:avLst/>
          </a:prstGeom>
        </p:spPr>
      </p:pic>
      <p:pic>
        <p:nvPicPr>
          <p:cNvPr id="8" name="図 7" descr="アイコン&#10;&#10;低い精度で自動的に生成された説明">
            <a:extLst>
              <a:ext uri="{FF2B5EF4-FFF2-40B4-BE49-F238E27FC236}">
                <a16:creationId xmlns:a16="http://schemas.microsoft.com/office/drawing/2014/main" id="{089E7DE8-7B5B-DB13-2B4F-F64A603572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778" y="2714317"/>
            <a:ext cx="552170" cy="552170"/>
          </a:xfrm>
          <a:prstGeom prst="rect">
            <a:avLst/>
          </a:prstGeom>
        </p:spPr>
      </p:pic>
      <p:pic>
        <p:nvPicPr>
          <p:cNvPr id="9" name="図 8" descr="アイコン&#10;&#10;自動的に生成された説明">
            <a:extLst>
              <a:ext uri="{FF2B5EF4-FFF2-40B4-BE49-F238E27FC236}">
                <a16:creationId xmlns:a16="http://schemas.microsoft.com/office/drawing/2014/main" id="{DDE10141-9AD6-A283-A576-EFA2997C40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2714317"/>
            <a:ext cx="552170" cy="552170"/>
          </a:xfrm>
          <a:prstGeom prst="rect">
            <a:avLst/>
          </a:prstGeom>
        </p:spPr>
      </p:pic>
      <p:pic>
        <p:nvPicPr>
          <p:cNvPr id="6" name="図 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10CD44D0-D6D5-BCD6-0760-EF475A3B6B2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5689882"/>
            <a:ext cx="552170" cy="552170"/>
          </a:xfrm>
          <a:prstGeom prst="rect">
            <a:avLst/>
          </a:prstGeom>
        </p:spPr>
      </p:pic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5A077EC-B77A-3EFD-40ED-6946640A4622}"/>
              </a:ext>
            </a:extLst>
          </p:cNvPr>
          <p:cNvGrpSpPr/>
          <p:nvPr/>
        </p:nvGrpSpPr>
        <p:grpSpPr>
          <a:xfrm>
            <a:off x="3603991" y="2611802"/>
            <a:ext cx="2631978" cy="2332350"/>
            <a:chOff x="3457021" y="2573651"/>
            <a:chExt cx="2879703" cy="2551873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B8E1B251-8096-3EAA-ECD0-8D272F96A5C3}"/>
                </a:ext>
              </a:extLst>
            </p:cNvPr>
            <p:cNvSpPr/>
            <p:nvPr/>
          </p:nvSpPr>
          <p:spPr>
            <a:xfrm>
              <a:off x="3827846" y="2808053"/>
              <a:ext cx="2129437" cy="2129437"/>
            </a:xfrm>
            <a:prstGeom prst="ellipse">
              <a:avLst/>
            </a:prstGeom>
            <a:solidFill>
              <a:srgbClr val="D7E7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67" dirty="0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D88E9353-5C97-DCD1-7335-70F5E1C60767}"/>
                </a:ext>
              </a:extLst>
            </p:cNvPr>
            <p:cNvSpPr/>
            <p:nvPr/>
          </p:nvSpPr>
          <p:spPr>
            <a:xfrm>
              <a:off x="4034316" y="3014523"/>
              <a:ext cx="1716496" cy="1716496"/>
            </a:xfrm>
            <a:prstGeom prst="ellipse">
              <a:avLst/>
            </a:prstGeom>
            <a:solidFill>
              <a:srgbClr val="E6F4F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517" b="1" dirty="0">
                  <a:solidFill>
                    <a:sysClr val="windowText" lastClr="000000"/>
                  </a:solidFill>
                  <a:latin typeface="+mn-ea"/>
                </a:rPr>
                <a:t>4</a:t>
              </a:r>
              <a:r>
                <a:rPr kumimoji="1" lang="ja-JP" altLang="en-US" sz="1517" b="1" dirty="0">
                  <a:solidFill>
                    <a:sysClr val="windowText" lastClr="000000"/>
                  </a:solidFill>
                  <a:latin typeface="+mn-ea"/>
                </a:rPr>
                <a:t>つの重点テーマ</a:t>
              </a: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87808F93-7D4E-C629-EF88-E3770C4A4AEA}"/>
                </a:ext>
              </a:extLst>
            </p:cNvPr>
            <p:cNvSpPr/>
            <p:nvPr/>
          </p:nvSpPr>
          <p:spPr>
            <a:xfrm>
              <a:off x="5315321" y="2573651"/>
              <a:ext cx="1021403" cy="1021403"/>
            </a:xfrm>
            <a:prstGeom prst="ellipse">
              <a:avLst/>
            </a:prstGeom>
            <a:solidFill>
              <a:srgbClr val="F4B18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地域</a:t>
              </a:r>
              <a:endParaRPr kumimoji="1" lang="en-US" altLang="ja-JP" sz="1517" b="1" dirty="0"/>
            </a:p>
            <a:p>
              <a:pPr algn="ctr"/>
              <a:r>
                <a:rPr kumimoji="1" lang="ja-JP" altLang="en-US" sz="1517" b="1" dirty="0"/>
                <a:t>社会</a:t>
              </a: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A33C844B-B9C2-774B-E3BE-4E1D603D8FE2}"/>
                </a:ext>
              </a:extLst>
            </p:cNvPr>
            <p:cNvSpPr/>
            <p:nvPr/>
          </p:nvSpPr>
          <p:spPr>
            <a:xfrm>
              <a:off x="3457021" y="2573651"/>
              <a:ext cx="1021403" cy="1021403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環 境</a:t>
              </a:r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8CDD13D0-A3B3-E57D-B550-71ED89DC040D}"/>
                </a:ext>
              </a:extLst>
            </p:cNvPr>
            <p:cNvSpPr/>
            <p:nvPr/>
          </p:nvSpPr>
          <p:spPr>
            <a:xfrm>
              <a:off x="5315321" y="4104121"/>
              <a:ext cx="1021403" cy="1021403"/>
            </a:xfrm>
            <a:prstGeom prst="ellipse">
              <a:avLst/>
            </a:prstGeom>
            <a:solidFill>
              <a:srgbClr val="FEC6C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社 員</a:t>
              </a: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B8796BA3-0F54-B025-1828-D515026B8EFD}"/>
                </a:ext>
              </a:extLst>
            </p:cNvPr>
            <p:cNvSpPr/>
            <p:nvPr/>
          </p:nvSpPr>
          <p:spPr>
            <a:xfrm>
              <a:off x="3457021" y="4104121"/>
              <a:ext cx="1021403" cy="1021403"/>
            </a:xfrm>
            <a:prstGeom prst="ellipse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経 済</a:t>
              </a:r>
            </a:p>
          </p:txBody>
        </p:sp>
      </p:grp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11DB841D-ACAE-F893-C821-018D5F8F53BF}"/>
              </a:ext>
            </a:extLst>
          </p:cNvPr>
          <p:cNvCxnSpPr/>
          <p:nvPr/>
        </p:nvCxnSpPr>
        <p:spPr>
          <a:xfrm>
            <a:off x="219081" y="834814"/>
            <a:ext cx="937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B73D74EC-A7DA-7EDE-2B24-E9E6667155D6}"/>
              </a:ext>
            </a:extLst>
          </p:cNvPr>
          <p:cNvSpPr/>
          <p:nvPr/>
        </p:nvSpPr>
        <p:spPr>
          <a:xfrm>
            <a:off x="219079" y="952284"/>
            <a:ext cx="4502785" cy="400110"/>
          </a:xfrm>
          <a:prstGeom prst="round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9758FF-E7D0-71D2-3F5D-F900EE2B183E}"/>
              </a:ext>
            </a:extLst>
          </p:cNvPr>
          <p:cNvSpPr txBox="1"/>
          <p:nvPr/>
        </p:nvSpPr>
        <p:spPr>
          <a:xfrm>
            <a:off x="545263" y="986121"/>
            <a:ext cx="3887033" cy="342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25" b="1" dirty="0">
                <a:solidFill>
                  <a:schemeClr val="bg1"/>
                </a:solidFill>
                <a:latin typeface="+mn-ea"/>
              </a:rPr>
              <a:t>「ラーフエイド」事業を通じた</a:t>
            </a:r>
            <a:r>
              <a:rPr lang="en-US" altLang="ja-JP" sz="1625" b="1" dirty="0">
                <a:solidFill>
                  <a:schemeClr val="bg1"/>
                </a:solidFill>
                <a:latin typeface="+mn-ea"/>
              </a:rPr>
              <a:t>SDGs</a:t>
            </a:r>
            <a:endParaRPr lang="ja-JP" altLang="en-US" sz="1625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8587CE34-80F1-F206-DEAE-9F197DC57A51}"/>
              </a:ext>
            </a:extLst>
          </p:cNvPr>
          <p:cNvCxnSpPr>
            <a:cxnSpLocks/>
          </p:cNvCxnSpPr>
          <p:nvPr/>
        </p:nvCxnSpPr>
        <p:spPr>
          <a:xfrm>
            <a:off x="309633" y="2028599"/>
            <a:ext cx="3469265" cy="5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44AA2439-B102-5325-E9AA-3F70B6369E95}"/>
              </a:ext>
            </a:extLst>
          </p:cNvPr>
          <p:cNvCxnSpPr>
            <a:cxnSpLocks/>
          </p:cNvCxnSpPr>
          <p:nvPr/>
        </p:nvCxnSpPr>
        <p:spPr>
          <a:xfrm>
            <a:off x="3778898" y="2028604"/>
            <a:ext cx="207210" cy="665872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8A9C9AA-F33B-119A-CAA5-B3ADBD3D4123}"/>
              </a:ext>
            </a:extLst>
          </p:cNvPr>
          <p:cNvCxnSpPr>
            <a:cxnSpLocks/>
          </p:cNvCxnSpPr>
          <p:nvPr/>
        </p:nvCxnSpPr>
        <p:spPr>
          <a:xfrm>
            <a:off x="309633" y="4640544"/>
            <a:ext cx="3562571" cy="0"/>
          </a:xfrm>
          <a:prstGeom prst="line">
            <a:avLst/>
          </a:prstGeom>
          <a:ln w="31750" cap="rnd">
            <a:solidFill>
              <a:schemeClr val="accent5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4CDA015F-BA85-A684-D774-4ADDBD4CBAB4}"/>
              </a:ext>
            </a:extLst>
          </p:cNvPr>
          <p:cNvCxnSpPr>
            <a:cxnSpLocks/>
          </p:cNvCxnSpPr>
          <p:nvPr/>
        </p:nvCxnSpPr>
        <p:spPr>
          <a:xfrm>
            <a:off x="5607700" y="1278904"/>
            <a:ext cx="3997610" cy="0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CF0186CA-5C87-3FEF-1C9F-94D779FDA03B}"/>
              </a:ext>
            </a:extLst>
          </p:cNvPr>
          <p:cNvCxnSpPr>
            <a:cxnSpLocks/>
          </p:cNvCxnSpPr>
          <p:nvPr/>
        </p:nvCxnSpPr>
        <p:spPr>
          <a:xfrm>
            <a:off x="5604383" y="1274039"/>
            <a:ext cx="3317" cy="1453327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12576FB4-36B0-7EDA-E056-A616E79DE10C}"/>
              </a:ext>
            </a:extLst>
          </p:cNvPr>
          <p:cNvCxnSpPr>
            <a:cxnSpLocks/>
          </p:cNvCxnSpPr>
          <p:nvPr/>
        </p:nvCxnSpPr>
        <p:spPr>
          <a:xfrm>
            <a:off x="6059870" y="4297650"/>
            <a:ext cx="3498785" cy="0"/>
          </a:xfrm>
          <a:prstGeom prst="line">
            <a:avLst/>
          </a:prstGeom>
          <a:ln w="31750" cap="rnd">
            <a:solidFill>
              <a:srgbClr val="FEDEE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926C074-F44B-9DF3-E14C-A233D3EE2D29}"/>
              </a:ext>
            </a:extLst>
          </p:cNvPr>
          <p:cNvSpPr txBox="1"/>
          <p:nvPr/>
        </p:nvSpPr>
        <p:spPr>
          <a:xfrm>
            <a:off x="6330318" y="3915728"/>
            <a:ext cx="3498785" cy="1926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④働きやすい職場環境の提供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ラーフエイド施工で揮発性有機化合物などを低減、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抗ウイルス・抗菌消臭効果で室内の清浄度を保ちます。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アレルギーをお持ちの方でも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職場環境の衛生が保たれることで快適になり、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働きやすい環境の維持と業務効率の向上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000" b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799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D03B77A-BE78-4E67-4B45-1ABA961DD01C}"/>
              </a:ext>
            </a:extLst>
          </p:cNvPr>
          <p:cNvSpPr txBox="1"/>
          <p:nvPr/>
        </p:nvSpPr>
        <p:spPr>
          <a:xfrm>
            <a:off x="219079" y="1697970"/>
            <a:ext cx="4284859" cy="1865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①環境への配慮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ラーフエイド加工剤は</a:t>
            </a:r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％以上が水で構成されており、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有害なものは含まれていないため、施工後に使用した道具を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水洗いしても、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水質や環境を汚染することはありません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また、効果は空気中の酸素によって発現し続けるため、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枯渇性エネルギーを必要としません。</a:t>
            </a:r>
          </a:p>
          <a:p>
            <a:pPr>
              <a:lnSpc>
                <a:spcPts val="2000"/>
              </a:lnSpc>
              <a:defRPr/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D6BDB2E-BC64-72FA-3574-628B54E5FAD9}"/>
              </a:ext>
            </a:extLst>
          </p:cNvPr>
          <p:cNvSpPr txBox="1"/>
          <p:nvPr/>
        </p:nvSpPr>
        <p:spPr>
          <a:xfrm>
            <a:off x="219079" y="4222748"/>
            <a:ext cx="4988696" cy="173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③経済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ラーフエイドによる消臭・抗菌効果の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持続性は、都度の対処や一時的な対策から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持続可能な技術への革新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endParaRPr lang="en-US" altLang="ja-JP" sz="11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42B460-5409-5DD1-10C9-8B61BDD51C3E}"/>
              </a:ext>
            </a:extLst>
          </p:cNvPr>
          <p:cNvSpPr txBox="1"/>
          <p:nvPr/>
        </p:nvSpPr>
        <p:spPr>
          <a:xfrm>
            <a:off x="5700459" y="873863"/>
            <a:ext cx="4284859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②地域環境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災害時に備え、トイレや避難所へ事前にラーフエイド施工を</a:t>
            </a:r>
            <a:endParaRPr lang="en-US" altLang="ja-JP" sz="10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することで</a:t>
            </a:r>
            <a:r>
              <a:rPr lang="ja-JP" altLang="en-US" sz="10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緊急時の衛生対策</a:t>
            </a: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として効果があります。</a:t>
            </a:r>
            <a:endParaRPr lang="en-US" altLang="ja-JP" sz="10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また、あらゆる感染症への予防対策にもつながり、</a:t>
            </a:r>
            <a:endParaRPr lang="en-US" altLang="ja-JP" sz="10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快適な環境を維持</a:t>
            </a: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することに役立ちます。</a:t>
            </a:r>
            <a:endParaRPr lang="en-US" altLang="ja-JP" sz="10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さらに、学校での学級閉鎖の予防対策としての効果も期待できます。</a:t>
            </a:r>
            <a:endParaRPr lang="ja-JP" altLang="en-US" sz="11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41E5C-CFEB-8A84-5D4A-C0C0DD6B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62826" y="6487095"/>
            <a:ext cx="2228850" cy="395552"/>
          </a:xfrm>
        </p:spPr>
        <p:txBody>
          <a:bodyPr/>
          <a:lstStyle/>
          <a:p>
            <a:fld id="{6FEC5DC7-B242-4A86-A5E4-18D66B9B5E3C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975312-0E58-1FB9-2C76-24F245874AB8}"/>
              </a:ext>
            </a:extLst>
          </p:cNvPr>
          <p:cNvSpPr txBox="1"/>
          <p:nvPr/>
        </p:nvSpPr>
        <p:spPr>
          <a:xfrm>
            <a:off x="132759" y="437808"/>
            <a:ext cx="8450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n-ea"/>
              </a:rPr>
              <a:t>◆サステナブル　 　　　　　　　　　　　　　                            　</a:t>
            </a:r>
          </a:p>
        </p:txBody>
      </p:sp>
      <p:pic>
        <p:nvPicPr>
          <p:cNvPr id="21" name="図 20" descr="グラフィカル ユーザー インターフェイス, アプリケーション, アイコン&#10;&#10;自動的に生成された説明">
            <a:extLst>
              <a:ext uri="{FF2B5EF4-FFF2-40B4-BE49-F238E27FC236}">
                <a16:creationId xmlns:a16="http://schemas.microsoft.com/office/drawing/2014/main" id="{C33E3038-D1E3-EE1B-31D9-0B4E4DF4E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89" y="3434308"/>
            <a:ext cx="552170" cy="552170"/>
          </a:xfrm>
          <a:prstGeom prst="rect">
            <a:avLst/>
          </a:prstGeom>
        </p:spPr>
      </p:pic>
      <p:pic>
        <p:nvPicPr>
          <p:cNvPr id="22" name="図 2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3D57E144-1703-C88D-DF93-3DC5B16E9B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984" y="2699585"/>
            <a:ext cx="552170" cy="552170"/>
          </a:xfrm>
          <a:prstGeom prst="rect">
            <a:avLst/>
          </a:prstGeom>
        </p:spPr>
      </p:pic>
      <p:pic>
        <p:nvPicPr>
          <p:cNvPr id="23" name="図 22" descr="アイコン&#10;&#10;自動的に生成された説明">
            <a:extLst>
              <a:ext uri="{FF2B5EF4-FFF2-40B4-BE49-F238E27FC236}">
                <a16:creationId xmlns:a16="http://schemas.microsoft.com/office/drawing/2014/main" id="{6A5D48AA-36DB-D372-D25F-230A6495A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29" y="3430439"/>
            <a:ext cx="552170" cy="552170"/>
          </a:xfrm>
          <a:prstGeom prst="rect">
            <a:avLst/>
          </a:prstGeom>
        </p:spPr>
      </p:pic>
      <p:pic>
        <p:nvPicPr>
          <p:cNvPr id="24" name="図 23" descr="アイコン&#10;&#10;自動的に生成された説明">
            <a:extLst>
              <a:ext uri="{FF2B5EF4-FFF2-40B4-BE49-F238E27FC236}">
                <a16:creationId xmlns:a16="http://schemas.microsoft.com/office/drawing/2014/main" id="{759A7A52-258E-DF47-EA7E-231AE99F57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58" y="3430439"/>
            <a:ext cx="552170" cy="552170"/>
          </a:xfrm>
          <a:prstGeom prst="rect">
            <a:avLst/>
          </a:prstGeom>
        </p:spPr>
      </p:pic>
      <p:pic>
        <p:nvPicPr>
          <p:cNvPr id="25" name="図 24" descr="アイコン&#10;&#10;低い精度で自動的に生成された説明">
            <a:extLst>
              <a:ext uri="{FF2B5EF4-FFF2-40B4-BE49-F238E27FC236}">
                <a16:creationId xmlns:a16="http://schemas.microsoft.com/office/drawing/2014/main" id="{7CC37B78-298A-8293-1F38-E48C894283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917" y="5684055"/>
            <a:ext cx="552170" cy="552170"/>
          </a:xfrm>
          <a:prstGeom prst="rect">
            <a:avLst/>
          </a:prstGeom>
        </p:spPr>
      </p:pic>
      <p:pic>
        <p:nvPicPr>
          <p:cNvPr id="26" name="図 2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E3846E37-D75F-12D6-B9AD-C9F0B0A4CF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01" y="5573645"/>
            <a:ext cx="552170" cy="552170"/>
          </a:xfrm>
          <a:prstGeom prst="rect">
            <a:avLst/>
          </a:prstGeom>
        </p:spPr>
      </p:pic>
      <p:pic>
        <p:nvPicPr>
          <p:cNvPr id="27" name="図 26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B1399F9-212F-2C72-D22D-AFC637E554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365" y="2699585"/>
            <a:ext cx="552170" cy="552170"/>
          </a:xfrm>
          <a:prstGeom prst="rect">
            <a:avLst/>
          </a:prstGeom>
        </p:spPr>
      </p:pic>
      <p:pic>
        <p:nvPicPr>
          <p:cNvPr id="7" name="図 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C2694B3-7EAD-DC94-369D-ED16B54E4F5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86" y="5573647"/>
            <a:ext cx="552170" cy="552170"/>
          </a:xfrm>
          <a:prstGeom prst="rect">
            <a:avLst/>
          </a:prstGeom>
        </p:spPr>
      </p:pic>
      <p:pic>
        <p:nvPicPr>
          <p:cNvPr id="8" name="図 7" descr="アイコン&#10;&#10;低い精度で自動的に生成された説明">
            <a:extLst>
              <a:ext uri="{FF2B5EF4-FFF2-40B4-BE49-F238E27FC236}">
                <a16:creationId xmlns:a16="http://schemas.microsoft.com/office/drawing/2014/main" id="{089E7DE8-7B5B-DB13-2B4F-F64A603572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778" y="2714317"/>
            <a:ext cx="552170" cy="552170"/>
          </a:xfrm>
          <a:prstGeom prst="rect">
            <a:avLst/>
          </a:prstGeom>
        </p:spPr>
      </p:pic>
      <p:pic>
        <p:nvPicPr>
          <p:cNvPr id="9" name="図 8" descr="アイコン&#10;&#10;自動的に生成された説明">
            <a:extLst>
              <a:ext uri="{FF2B5EF4-FFF2-40B4-BE49-F238E27FC236}">
                <a16:creationId xmlns:a16="http://schemas.microsoft.com/office/drawing/2014/main" id="{DDE10141-9AD6-A283-A576-EFA2997C40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2714317"/>
            <a:ext cx="552170" cy="552170"/>
          </a:xfrm>
          <a:prstGeom prst="rect">
            <a:avLst/>
          </a:prstGeom>
        </p:spPr>
      </p:pic>
      <p:pic>
        <p:nvPicPr>
          <p:cNvPr id="6" name="図 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10CD44D0-D6D5-BCD6-0760-EF475A3B6B2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5689882"/>
            <a:ext cx="552170" cy="552170"/>
          </a:xfrm>
          <a:prstGeom prst="rect">
            <a:avLst/>
          </a:prstGeom>
        </p:spPr>
      </p:pic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5A077EC-B77A-3EFD-40ED-6946640A4622}"/>
              </a:ext>
            </a:extLst>
          </p:cNvPr>
          <p:cNvGrpSpPr/>
          <p:nvPr/>
        </p:nvGrpSpPr>
        <p:grpSpPr>
          <a:xfrm>
            <a:off x="3603991" y="2611802"/>
            <a:ext cx="2631978" cy="2332350"/>
            <a:chOff x="3457021" y="2573651"/>
            <a:chExt cx="2879703" cy="2551873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B8E1B251-8096-3EAA-ECD0-8D272F96A5C3}"/>
                </a:ext>
              </a:extLst>
            </p:cNvPr>
            <p:cNvSpPr/>
            <p:nvPr/>
          </p:nvSpPr>
          <p:spPr>
            <a:xfrm>
              <a:off x="3827846" y="2808053"/>
              <a:ext cx="2129437" cy="2129437"/>
            </a:xfrm>
            <a:prstGeom prst="ellipse">
              <a:avLst/>
            </a:prstGeom>
            <a:solidFill>
              <a:srgbClr val="D7E7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67" dirty="0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D88E9353-5C97-DCD1-7335-70F5E1C60767}"/>
                </a:ext>
              </a:extLst>
            </p:cNvPr>
            <p:cNvSpPr/>
            <p:nvPr/>
          </p:nvSpPr>
          <p:spPr>
            <a:xfrm>
              <a:off x="4034316" y="3014523"/>
              <a:ext cx="1716496" cy="1716496"/>
            </a:xfrm>
            <a:prstGeom prst="ellipse">
              <a:avLst/>
            </a:prstGeom>
            <a:solidFill>
              <a:srgbClr val="E6F4F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517" b="1" dirty="0">
                  <a:solidFill>
                    <a:sysClr val="windowText" lastClr="000000"/>
                  </a:solidFill>
                  <a:latin typeface="+mn-ea"/>
                </a:rPr>
                <a:t>4</a:t>
              </a:r>
              <a:r>
                <a:rPr kumimoji="1" lang="ja-JP" altLang="en-US" sz="1517" b="1" dirty="0">
                  <a:solidFill>
                    <a:sysClr val="windowText" lastClr="000000"/>
                  </a:solidFill>
                  <a:latin typeface="+mn-ea"/>
                </a:rPr>
                <a:t>つの重点テーマ</a:t>
              </a: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87808F93-7D4E-C629-EF88-E3770C4A4AEA}"/>
                </a:ext>
              </a:extLst>
            </p:cNvPr>
            <p:cNvSpPr/>
            <p:nvPr/>
          </p:nvSpPr>
          <p:spPr>
            <a:xfrm>
              <a:off x="5315321" y="2573651"/>
              <a:ext cx="1021403" cy="1021403"/>
            </a:xfrm>
            <a:prstGeom prst="ellipse">
              <a:avLst/>
            </a:prstGeom>
            <a:solidFill>
              <a:srgbClr val="F4B18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地域</a:t>
              </a:r>
              <a:endParaRPr kumimoji="1" lang="en-US" altLang="ja-JP" sz="1517" b="1" dirty="0"/>
            </a:p>
            <a:p>
              <a:pPr algn="ctr"/>
              <a:r>
                <a:rPr kumimoji="1" lang="ja-JP" altLang="en-US" sz="1517" b="1" dirty="0"/>
                <a:t>社会</a:t>
              </a: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A33C844B-B9C2-774B-E3BE-4E1D603D8FE2}"/>
                </a:ext>
              </a:extLst>
            </p:cNvPr>
            <p:cNvSpPr/>
            <p:nvPr/>
          </p:nvSpPr>
          <p:spPr>
            <a:xfrm>
              <a:off x="3457021" y="2573651"/>
              <a:ext cx="1021403" cy="1021403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環 境</a:t>
              </a:r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8CDD13D0-A3B3-E57D-B550-71ED89DC040D}"/>
                </a:ext>
              </a:extLst>
            </p:cNvPr>
            <p:cNvSpPr/>
            <p:nvPr/>
          </p:nvSpPr>
          <p:spPr>
            <a:xfrm>
              <a:off x="5315321" y="4104121"/>
              <a:ext cx="1021403" cy="1021403"/>
            </a:xfrm>
            <a:prstGeom prst="ellipse">
              <a:avLst/>
            </a:prstGeom>
            <a:solidFill>
              <a:srgbClr val="FEC6C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社 員</a:t>
              </a: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B8796BA3-0F54-B025-1828-D515026B8EFD}"/>
                </a:ext>
              </a:extLst>
            </p:cNvPr>
            <p:cNvSpPr/>
            <p:nvPr/>
          </p:nvSpPr>
          <p:spPr>
            <a:xfrm>
              <a:off x="3457021" y="4104121"/>
              <a:ext cx="1021403" cy="1021403"/>
            </a:xfrm>
            <a:prstGeom prst="ellipse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経 済</a:t>
              </a:r>
            </a:p>
          </p:txBody>
        </p:sp>
      </p:grp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11DB841D-ACAE-F893-C821-018D5F8F53BF}"/>
              </a:ext>
            </a:extLst>
          </p:cNvPr>
          <p:cNvCxnSpPr/>
          <p:nvPr/>
        </p:nvCxnSpPr>
        <p:spPr>
          <a:xfrm>
            <a:off x="219081" y="834814"/>
            <a:ext cx="937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B73D74EC-A7DA-7EDE-2B24-E9E6667155D6}"/>
              </a:ext>
            </a:extLst>
          </p:cNvPr>
          <p:cNvSpPr/>
          <p:nvPr/>
        </p:nvSpPr>
        <p:spPr>
          <a:xfrm>
            <a:off x="219079" y="952284"/>
            <a:ext cx="4502785" cy="400110"/>
          </a:xfrm>
          <a:prstGeom prst="round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9758FF-E7D0-71D2-3F5D-F900EE2B183E}"/>
              </a:ext>
            </a:extLst>
          </p:cNvPr>
          <p:cNvSpPr txBox="1"/>
          <p:nvPr/>
        </p:nvSpPr>
        <p:spPr>
          <a:xfrm>
            <a:off x="545263" y="986121"/>
            <a:ext cx="3887033" cy="342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25" b="1" dirty="0">
                <a:solidFill>
                  <a:schemeClr val="bg1"/>
                </a:solidFill>
                <a:latin typeface="+mn-ea"/>
              </a:rPr>
              <a:t>「ラーフエイド」事業を通じた</a:t>
            </a:r>
            <a:r>
              <a:rPr lang="en-US" altLang="ja-JP" sz="1625" b="1" dirty="0">
                <a:solidFill>
                  <a:schemeClr val="bg1"/>
                </a:solidFill>
                <a:latin typeface="+mn-ea"/>
              </a:rPr>
              <a:t>SDGs</a:t>
            </a:r>
            <a:endParaRPr lang="ja-JP" altLang="en-US" sz="1625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8587CE34-80F1-F206-DEAE-9F197DC57A51}"/>
              </a:ext>
            </a:extLst>
          </p:cNvPr>
          <p:cNvCxnSpPr>
            <a:cxnSpLocks/>
          </p:cNvCxnSpPr>
          <p:nvPr/>
        </p:nvCxnSpPr>
        <p:spPr>
          <a:xfrm>
            <a:off x="309633" y="2028599"/>
            <a:ext cx="3469265" cy="5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44AA2439-B102-5325-E9AA-3F70B6369E95}"/>
              </a:ext>
            </a:extLst>
          </p:cNvPr>
          <p:cNvCxnSpPr>
            <a:cxnSpLocks/>
          </p:cNvCxnSpPr>
          <p:nvPr/>
        </p:nvCxnSpPr>
        <p:spPr>
          <a:xfrm>
            <a:off x="3778898" y="2028604"/>
            <a:ext cx="207210" cy="665872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8A9C9AA-F33B-119A-CAA5-B3ADBD3D4123}"/>
              </a:ext>
            </a:extLst>
          </p:cNvPr>
          <p:cNvCxnSpPr>
            <a:cxnSpLocks/>
          </p:cNvCxnSpPr>
          <p:nvPr/>
        </p:nvCxnSpPr>
        <p:spPr>
          <a:xfrm>
            <a:off x="309633" y="4640544"/>
            <a:ext cx="3562571" cy="0"/>
          </a:xfrm>
          <a:prstGeom prst="line">
            <a:avLst/>
          </a:prstGeom>
          <a:ln w="31750" cap="rnd">
            <a:solidFill>
              <a:schemeClr val="accent5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4CDA015F-BA85-A684-D774-4ADDBD4CBAB4}"/>
              </a:ext>
            </a:extLst>
          </p:cNvPr>
          <p:cNvCxnSpPr>
            <a:cxnSpLocks/>
          </p:cNvCxnSpPr>
          <p:nvPr/>
        </p:nvCxnSpPr>
        <p:spPr>
          <a:xfrm>
            <a:off x="5607700" y="1278904"/>
            <a:ext cx="3997610" cy="0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CF0186CA-5C87-3FEF-1C9F-94D779FDA03B}"/>
              </a:ext>
            </a:extLst>
          </p:cNvPr>
          <p:cNvCxnSpPr>
            <a:cxnSpLocks/>
          </p:cNvCxnSpPr>
          <p:nvPr/>
        </p:nvCxnSpPr>
        <p:spPr>
          <a:xfrm>
            <a:off x="5604383" y="1274039"/>
            <a:ext cx="3317" cy="1453327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12576FB4-36B0-7EDA-E056-A616E79DE10C}"/>
              </a:ext>
            </a:extLst>
          </p:cNvPr>
          <p:cNvCxnSpPr>
            <a:cxnSpLocks/>
          </p:cNvCxnSpPr>
          <p:nvPr/>
        </p:nvCxnSpPr>
        <p:spPr>
          <a:xfrm>
            <a:off x="6059870" y="4297650"/>
            <a:ext cx="3498785" cy="0"/>
          </a:xfrm>
          <a:prstGeom prst="line">
            <a:avLst/>
          </a:prstGeom>
          <a:ln w="31750" cap="rnd">
            <a:solidFill>
              <a:srgbClr val="FEDEE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926C074-F44B-9DF3-E14C-A233D3EE2D29}"/>
              </a:ext>
            </a:extLst>
          </p:cNvPr>
          <p:cNvSpPr txBox="1"/>
          <p:nvPr/>
        </p:nvSpPr>
        <p:spPr>
          <a:xfrm>
            <a:off x="6330318" y="3915728"/>
            <a:ext cx="3498785" cy="1926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④働きやすい職場環境の提供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ラーフエイド施工で揮発性有機化合物などを低減、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抗ウイルス・抗菌消臭効果で室内の清浄度を保ちます。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アレルギーをお持ちの方でも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職場環境の衛生が保たれることで快適になり、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働きやすい環境の維持と業務効率の向上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000" b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7769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D03B77A-BE78-4E67-4B45-1ABA961DD01C}"/>
              </a:ext>
            </a:extLst>
          </p:cNvPr>
          <p:cNvSpPr txBox="1"/>
          <p:nvPr/>
        </p:nvSpPr>
        <p:spPr>
          <a:xfrm>
            <a:off x="219079" y="1697970"/>
            <a:ext cx="4284859" cy="1865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①環境への配慮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ラーフエイド加工剤は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％以上が水で構成されており、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有害なものは含まれていないため、施工後に使用した道具を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水洗いしても、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水質や環境を汚染することはありません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また、効果は空気中の酸素によって発現し続けるため、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枯渇性エネルギーを必要としません。</a:t>
            </a:r>
          </a:p>
          <a:p>
            <a:pPr>
              <a:lnSpc>
                <a:spcPts val="2000"/>
              </a:lnSpc>
              <a:defRPr/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D6BDB2E-BC64-72FA-3574-628B54E5FAD9}"/>
              </a:ext>
            </a:extLst>
          </p:cNvPr>
          <p:cNvSpPr txBox="1"/>
          <p:nvPr/>
        </p:nvSpPr>
        <p:spPr>
          <a:xfrm>
            <a:off x="219079" y="4222748"/>
            <a:ext cx="4988696" cy="173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③経済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ラーフエイドによる消臭・抗菌効果の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持続性は、都度の対処や一時的な対策から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持続可能な技術への革新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endParaRPr lang="en-US" altLang="ja-JP" sz="11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42B460-5409-5DD1-10C9-8B61BDD51C3E}"/>
              </a:ext>
            </a:extLst>
          </p:cNvPr>
          <p:cNvSpPr txBox="1"/>
          <p:nvPr/>
        </p:nvSpPr>
        <p:spPr>
          <a:xfrm>
            <a:off x="5700459" y="873863"/>
            <a:ext cx="4284859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②地域環境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災害時に備え、トイレや避難所へ事前にラーフエイド施工を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することで</a:t>
            </a:r>
            <a:r>
              <a:rPr lang="ja-JP" altLang="en-US" sz="10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緊急時の衛生対策</a:t>
            </a: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として効果があります。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また、あらゆる感染症への予防対策にもつながり、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快適な環境を維持</a:t>
            </a: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することに役立ちます。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さらに、学校での学級閉鎖の予防対策としての効果も期待できます。</a:t>
            </a:r>
            <a:endParaRPr lang="ja-JP" altLang="en-US" sz="11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41E5C-CFEB-8A84-5D4A-C0C0DD6B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62826" y="6487095"/>
            <a:ext cx="2228850" cy="395552"/>
          </a:xfrm>
        </p:spPr>
        <p:txBody>
          <a:bodyPr/>
          <a:lstStyle/>
          <a:p>
            <a:fld id="{6FEC5DC7-B242-4A86-A5E4-18D66B9B5E3C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975312-0E58-1FB9-2C76-24F245874AB8}"/>
              </a:ext>
            </a:extLst>
          </p:cNvPr>
          <p:cNvSpPr txBox="1"/>
          <p:nvPr/>
        </p:nvSpPr>
        <p:spPr>
          <a:xfrm>
            <a:off x="132759" y="437808"/>
            <a:ext cx="8450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n-ea"/>
              </a:rPr>
              <a:t>◆サステナブル　 　　　　　　　　　　　　　                            　</a:t>
            </a:r>
          </a:p>
        </p:txBody>
      </p:sp>
      <p:pic>
        <p:nvPicPr>
          <p:cNvPr id="21" name="図 20" descr="グラフィカル ユーザー インターフェイス, アプリケーション, アイコン&#10;&#10;自動的に生成された説明">
            <a:extLst>
              <a:ext uri="{FF2B5EF4-FFF2-40B4-BE49-F238E27FC236}">
                <a16:creationId xmlns:a16="http://schemas.microsoft.com/office/drawing/2014/main" id="{C33E3038-D1E3-EE1B-31D9-0B4E4DF4E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89" y="3434308"/>
            <a:ext cx="552170" cy="552170"/>
          </a:xfrm>
          <a:prstGeom prst="rect">
            <a:avLst/>
          </a:prstGeom>
        </p:spPr>
      </p:pic>
      <p:pic>
        <p:nvPicPr>
          <p:cNvPr id="22" name="図 2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3D57E144-1703-C88D-DF93-3DC5B16E9B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984" y="2699585"/>
            <a:ext cx="552170" cy="552170"/>
          </a:xfrm>
          <a:prstGeom prst="rect">
            <a:avLst/>
          </a:prstGeom>
        </p:spPr>
      </p:pic>
      <p:pic>
        <p:nvPicPr>
          <p:cNvPr id="23" name="図 22" descr="アイコン&#10;&#10;自動的に生成された説明">
            <a:extLst>
              <a:ext uri="{FF2B5EF4-FFF2-40B4-BE49-F238E27FC236}">
                <a16:creationId xmlns:a16="http://schemas.microsoft.com/office/drawing/2014/main" id="{6A5D48AA-36DB-D372-D25F-230A6495A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29" y="3430439"/>
            <a:ext cx="552170" cy="552170"/>
          </a:xfrm>
          <a:prstGeom prst="rect">
            <a:avLst/>
          </a:prstGeom>
        </p:spPr>
      </p:pic>
      <p:pic>
        <p:nvPicPr>
          <p:cNvPr id="24" name="図 23" descr="アイコン&#10;&#10;自動的に生成された説明">
            <a:extLst>
              <a:ext uri="{FF2B5EF4-FFF2-40B4-BE49-F238E27FC236}">
                <a16:creationId xmlns:a16="http://schemas.microsoft.com/office/drawing/2014/main" id="{759A7A52-258E-DF47-EA7E-231AE99F57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58" y="3430439"/>
            <a:ext cx="552170" cy="552170"/>
          </a:xfrm>
          <a:prstGeom prst="rect">
            <a:avLst/>
          </a:prstGeom>
        </p:spPr>
      </p:pic>
      <p:pic>
        <p:nvPicPr>
          <p:cNvPr id="25" name="図 24" descr="アイコン&#10;&#10;低い精度で自動的に生成された説明">
            <a:extLst>
              <a:ext uri="{FF2B5EF4-FFF2-40B4-BE49-F238E27FC236}">
                <a16:creationId xmlns:a16="http://schemas.microsoft.com/office/drawing/2014/main" id="{7CC37B78-298A-8293-1F38-E48C894283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917" y="5684055"/>
            <a:ext cx="552170" cy="552170"/>
          </a:xfrm>
          <a:prstGeom prst="rect">
            <a:avLst/>
          </a:prstGeom>
        </p:spPr>
      </p:pic>
      <p:pic>
        <p:nvPicPr>
          <p:cNvPr id="26" name="図 2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E3846E37-D75F-12D6-B9AD-C9F0B0A4CF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01" y="5573645"/>
            <a:ext cx="552170" cy="552170"/>
          </a:xfrm>
          <a:prstGeom prst="rect">
            <a:avLst/>
          </a:prstGeom>
        </p:spPr>
      </p:pic>
      <p:pic>
        <p:nvPicPr>
          <p:cNvPr id="27" name="図 26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B1399F9-212F-2C72-D22D-AFC637E554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365" y="2699585"/>
            <a:ext cx="552170" cy="552170"/>
          </a:xfrm>
          <a:prstGeom prst="rect">
            <a:avLst/>
          </a:prstGeom>
        </p:spPr>
      </p:pic>
      <p:pic>
        <p:nvPicPr>
          <p:cNvPr id="7" name="図 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C2694B3-7EAD-DC94-369D-ED16B54E4F5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86" y="5573647"/>
            <a:ext cx="552170" cy="552170"/>
          </a:xfrm>
          <a:prstGeom prst="rect">
            <a:avLst/>
          </a:prstGeom>
        </p:spPr>
      </p:pic>
      <p:pic>
        <p:nvPicPr>
          <p:cNvPr id="8" name="図 7" descr="アイコン&#10;&#10;低い精度で自動的に生成された説明">
            <a:extLst>
              <a:ext uri="{FF2B5EF4-FFF2-40B4-BE49-F238E27FC236}">
                <a16:creationId xmlns:a16="http://schemas.microsoft.com/office/drawing/2014/main" id="{089E7DE8-7B5B-DB13-2B4F-F64A603572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778" y="2714317"/>
            <a:ext cx="552170" cy="552170"/>
          </a:xfrm>
          <a:prstGeom prst="rect">
            <a:avLst/>
          </a:prstGeom>
        </p:spPr>
      </p:pic>
      <p:pic>
        <p:nvPicPr>
          <p:cNvPr id="9" name="図 8" descr="アイコン&#10;&#10;自動的に生成された説明">
            <a:extLst>
              <a:ext uri="{FF2B5EF4-FFF2-40B4-BE49-F238E27FC236}">
                <a16:creationId xmlns:a16="http://schemas.microsoft.com/office/drawing/2014/main" id="{DDE10141-9AD6-A283-A576-EFA2997C40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2714317"/>
            <a:ext cx="552170" cy="552170"/>
          </a:xfrm>
          <a:prstGeom prst="rect">
            <a:avLst/>
          </a:prstGeom>
        </p:spPr>
      </p:pic>
      <p:pic>
        <p:nvPicPr>
          <p:cNvPr id="6" name="図 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10CD44D0-D6D5-BCD6-0760-EF475A3B6B2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5689882"/>
            <a:ext cx="552170" cy="552170"/>
          </a:xfrm>
          <a:prstGeom prst="rect">
            <a:avLst/>
          </a:prstGeom>
        </p:spPr>
      </p:pic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5A077EC-B77A-3EFD-40ED-6946640A4622}"/>
              </a:ext>
            </a:extLst>
          </p:cNvPr>
          <p:cNvGrpSpPr/>
          <p:nvPr/>
        </p:nvGrpSpPr>
        <p:grpSpPr>
          <a:xfrm>
            <a:off x="3603991" y="2611802"/>
            <a:ext cx="2631978" cy="2332350"/>
            <a:chOff x="3457021" y="2573651"/>
            <a:chExt cx="2879703" cy="2551873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B8E1B251-8096-3EAA-ECD0-8D272F96A5C3}"/>
                </a:ext>
              </a:extLst>
            </p:cNvPr>
            <p:cNvSpPr/>
            <p:nvPr/>
          </p:nvSpPr>
          <p:spPr>
            <a:xfrm>
              <a:off x="3827846" y="2808053"/>
              <a:ext cx="2129437" cy="2129437"/>
            </a:xfrm>
            <a:prstGeom prst="ellipse">
              <a:avLst/>
            </a:prstGeom>
            <a:solidFill>
              <a:srgbClr val="D7E7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67" dirty="0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D88E9353-5C97-DCD1-7335-70F5E1C60767}"/>
                </a:ext>
              </a:extLst>
            </p:cNvPr>
            <p:cNvSpPr/>
            <p:nvPr/>
          </p:nvSpPr>
          <p:spPr>
            <a:xfrm>
              <a:off x="4034316" y="3014523"/>
              <a:ext cx="1716496" cy="1716496"/>
            </a:xfrm>
            <a:prstGeom prst="ellipse">
              <a:avLst/>
            </a:prstGeom>
            <a:solidFill>
              <a:srgbClr val="E6F4F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517" b="1" dirty="0">
                  <a:solidFill>
                    <a:sysClr val="windowText" lastClr="000000"/>
                  </a:solidFill>
                  <a:latin typeface="+mn-ea"/>
                </a:rPr>
                <a:t>4</a:t>
              </a:r>
              <a:r>
                <a:rPr kumimoji="1" lang="ja-JP" altLang="en-US" sz="1517" b="1" dirty="0">
                  <a:solidFill>
                    <a:sysClr val="windowText" lastClr="000000"/>
                  </a:solidFill>
                  <a:latin typeface="+mn-ea"/>
                </a:rPr>
                <a:t>つの重点テーマ</a:t>
              </a: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87808F93-7D4E-C629-EF88-E3770C4A4AEA}"/>
                </a:ext>
              </a:extLst>
            </p:cNvPr>
            <p:cNvSpPr/>
            <p:nvPr/>
          </p:nvSpPr>
          <p:spPr>
            <a:xfrm>
              <a:off x="5315321" y="2573651"/>
              <a:ext cx="1021403" cy="1021403"/>
            </a:xfrm>
            <a:prstGeom prst="ellipse">
              <a:avLst/>
            </a:prstGeom>
            <a:solidFill>
              <a:srgbClr val="F4B18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地域</a:t>
              </a:r>
              <a:endParaRPr kumimoji="1" lang="en-US" altLang="ja-JP" sz="1517" b="1" dirty="0"/>
            </a:p>
            <a:p>
              <a:pPr algn="ctr"/>
              <a:r>
                <a:rPr kumimoji="1" lang="ja-JP" altLang="en-US" sz="1517" b="1" dirty="0"/>
                <a:t>社会</a:t>
              </a: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A33C844B-B9C2-774B-E3BE-4E1D603D8FE2}"/>
                </a:ext>
              </a:extLst>
            </p:cNvPr>
            <p:cNvSpPr/>
            <p:nvPr/>
          </p:nvSpPr>
          <p:spPr>
            <a:xfrm>
              <a:off x="3457021" y="2573651"/>
              <a:ext cx="1021403" cy="1021403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環 境</a:t>
              </a:r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8CDD13D0-A3B3-E57D-B550-71ED89DC040D}"/>
                </a:ext>
              </a:extLst>
            </p:cNvPr>
            <p:cNvSpPr/>
            <p:nvPr/>
          </p:nvSpPr>
          <p:spPr>
            <a:xfrm>
              <a:off x="5315321" y="4104121"/>
              <a:ext cx="1021403" cy="1021403"/>
            </a:xfrm>
            <a:prstGeom prst="ellipse">
              <a:avLst/>
            </a:prstGeom>
            <a:solidFill>
              <a:srgbClr val="FEC6C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社 員</a:t>
              </a: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B8796BA3-0F54-B025-1828-D515026B8EFD}"/>
                </a:ext>
              </a:extLst>
            </p:cNvPr>
            <p:cNvSpPr/>
            <p:nvPr/>
          </p:nvSpPr>
          <p:spPr>
            <a:xfrm>
              <a:off x="3457021" y="4104121"/>
              <a:ext cx="1021403" cy="1021403"/>
            </a:xfrm>
            <a:prstGeom prst="ellipse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経 済</a:t>
              </a:r>
            </a:p>
          </p:txBody>
        </p:sp>
      </p:grp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11DB841D-ACAE-F893-C821-018D5F8F53BF}"/>
              </a:ext>
            </a:extLst>
          </p:cNvPr>
          <p:cNvCxnSpPr/>
          <p:nvPr/>
        </p:nvCxnSpPr>
        <p:spPr>
          <a:xfrm>
            <a:off x="219081" y="834814"/>
            <a:ext cx="937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B73D74EC-A7DA-7EDE-2B24-E9E6667155D6}"/>
              </a:ext>
            </a:extLst>
          </p:cNvPr>
          <p:cNvSpPr/>
          <p:nvPr/>
        </p:nvSpPr>
        <p:spPr>
          <a:xfrm>
            <a:off x="219079" y="952284"/>
            <a:ext cx="4502785" cy="400110"/>
          </a:xfrm>
          <a:prstGeom prst="round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9758FF-E7D0-71D2-3F5D-F900EE2B183E}"/>
              </a:ext>
            </a:extLst>
          </p:cNvPr>
          <p:cNvSpPr txBox="1"/>
          <p:nvPr/>
        </p:nvSpPr>
        <p:spPr>
          <a:xfrm>
            <a:off x="545263" y="986121"/>
            <a:ext cx="3887033" cy="342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25" b="1" dirty="0">
                <a:solidFill>
                  <a:schemeClr val="bg1"/>
                </a:solidFill>
                <a:latin typeface="+mn-ea"/>
              </a:rPr>
              <a:t>「ラーフエイド」事業を通じた</a:t>
            </a:r>
            <a:r>
              <a:rPr lang="en-US" altLang="ja-JP" sz="1625" b="1" dirty="0">
                <a:solidFill>
                  <a:schemeClr val="bg1"/>
                </a:solidFill>
                <a:latin typeface="+mn-ea"/>
              </a:rPr>
              <a:t>SDGs</a:t>
            </a:r>
            <a:endParaRPr lang="ja-JP" altLang="en-US" sz="1625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8587CE34-80F1-F206-DEAE-9F197DC57A51}"/>
              </a:ext>
            </a:extLst>
          </p:cNvPr>
          <p:cNvCxnSpPr>
            <a:cxnSpLocks/>
          </p:cNvCxnSpPr>
          <p:nvPr/>
        </p:nvCxnSpPr>
        <p:spPr>
          <a:xfrm>
            <a:off x="309633" y="2028599"/>
            <a:ext cx="3469265" cy="5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44AA2439-B102-5325-E9AA-3F70B6369E95}"/>
              </a:ext>
            </a:extLst>
          </p:cNvPr>
          <p:cNvCxnSpPr>
            <a:cxnSpLocks/>
          </p:cNvCxnSpPr>
          <p:nvPr/>
        </p:nvCxnSpPr>
        <p:spPr>
          <a:xfrm>
            <a:off x="3778898" y="2028604"/>
            <a:ext cx="207210" cy="665872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8A9C9AA-F33B-119A-CAA5-B3ADBD3D4123}"/>
              </a:ext>
            </a:extLst>
          </p:cNvPr>
          <p:cNvCxnSpPr>
            <a:cxnSpLocks/>
          </p:cNvCxnSpPr>
          <p:nvPr/>
        </p:nvCxnSpPr>
        <p:spPr>
          <a:xfrm>
            <a:off x="309633" y="4640544"/>
            <a:ext cx="3562571" cy="0"/>
          </a:xfrm>
          <a:prstGeom prst="line">
            <a:avLst/>
          </a:prstGeom>
          <a:ln w="31750" cap="rnd">
            <a:solidFill>
              <a:schemeClr val="accent5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4CDA015F-BA85-A684-D774-4ADDBD4CBAB4}"/>
              </a:ext>
            </a:extLst>
          </p:cNvPr>
          <p:cNvCxnSpPr>
            <a:cxnSpLocks/>
          </p:cNvCxnSpPr>
          <p:nvPr/>
        </p:nvCxnSpPr>
        <p:spPr>
          <a:xfrm>
            <a:off x="5607700" y="1278904"/>
            <a:ext cx="3997610" cy="0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CF0186CA-5C87-3FEF-1C9F-94D779FDA03B}"/>
              </a:ext>
            </a:extLst>
          </p:cNvPr>
          <p:cNvCxnSpPr>
            <a:cxnSpLocks/>
          </p:cNvCxnSpPr>
          <p:nvPr/>
        </p:nvCxnSpPr>
        <p:spPr>
          <a:xfrm>
            <a:off x="5604383" y="1274039"/>
            <a:ext cx="3317" cy="1453327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12576FB4-36B0-7EDA-E056-A616E79DE10C}"/>
              </a:ext>
            </a:extLst>
          </p:cNvPr>
          <p:cNvCxnSpPr>
            <a:cxnSpLocks/>
          </p:cNvCxnSpPr>
          <p:nvPr/>
        </p:nvCxnSpPr>
        <p:spPr>
          <a:xfrm>
            <a:off x="6059870" y="4297650"/>
            <a:ext cx="3498785" cy="0"/>
          </a:xfrm>
          <a:prstGeom prst="line">
            <a:avLst/>
          </a:prstGeom>
          <a:ln w="31750" cap="rnd">
            <a:solidFill>
              <a:srgbClr val="FEDEE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926C074-F44B-9DF3-E14C-A233D3EE2D29}"/>
              </a:ext>
            </a:extLst>
          </p:cNvPr>
          <p:cNvSpPr txBox="1"/>
          <p:nvPr/>
        </p:nvSpPr>
        <p:spPr>
          <a:xfrm>
            <a:off x="6330318" y="3915728"/>
            <a:ext cx="3498785" cy="1926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④働きやすい職場環境の提供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ラーフエイド施工で揮発性有機化合物などを低減、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抗ウイルス・抗菌消臭効果で室内の清浄度を保ちます。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アレルギーをお持ちの方でも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職場環境の衛生が保たれることで快適になり、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働きやすい環境の維持と業務効率の向上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000" b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2158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D03B77A-BE78-4E67-4B45-1ABA961DD01C}"/>
              </a:ext>
            </a:extLst>
          </p:cNvPr>
          <p:cNvSpPr txBox="1"/>
          <p:nvPr/>
        </p:nvSpPr>
        <p:spPr>
          <a:xfrm>
            <a:off x="219079" y="1697970"/>
            <a:ext cx="4284859" cy="1865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①環境への配慮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ラーフエイド加工剤は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％以上が水で構成されており、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有害なものは含まれていないため、施工後に使用した道具を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水洗いしても、</a:t>
            </a:r>
            <a:r>
              <a:rPr lang="ja-JP" altLang="en-US" sz="1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水質や環境を汚染することはありません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また、効果は空気中の酸素によって発現し続けるため、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枯渇性エネルギーを必要としません。</a:t>
            </a:r>
          </a:p>
          <a:p>
            <a:pPr>
              <a:lnSpc>
                <a:spcPts val="2000"/>
              </a:lnSpc>
              <a:defRPr/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D6BDB2E-BC64-72FA-3574-628B54E5FAD9}"/>
              </a:ext>
            </a:extLst>
          </p:cNvPr>
          <p:cNvSpPr txBox="1"/>
          <p:nvPr/>
        </p:nvSpPr>
        <p:spPr>
          <a:xfrm>
            <a:off x="219079" y="4222748"/>
            <a:ext cx="4988696" cy="173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③経済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ラーフエイドによる消臭・抗菌効果の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持続性は、都度の対処や一時的な対策から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持続可能な技術への革新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endParaRPr lang="en-US" altLang="ja-JP" sz="11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42B460-5409-5DD1-10C9-8B61BDD51C3E}"/>
              </a:ext>
            </a:extLst>
          </p:cNvPr>
          <p:cNvSpPr txBox="1"/>
          <p:nvPr/>
        </p:nvSpPr>
        <p:spPr>
          <a:xfrm>
            <a:off x="5700459" y="873863"/>
            <a:ext cx="4284859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②地域環境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災害時に備え、トイレや避難所へ事前にラーフエイド施工を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することで</a:t>
            </a:r>
            <a:r>
              <a:rPr lang="ja-JP" altLang="en-US" sz="1000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緊急時の衛生対策</a:t>
            </a: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として効果があります。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また、あらゆる感染症への予防対策にもつながり、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快適な環境を維持</a:t>
            </a: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することに役立ちます。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さらに、学校での学級閉鎖の予防対策としての効果も期待できます。</a:t>
            </a:r>
            <a:endParaRPr lang="ja-JP" altLang="en-US" sz="11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41E5C-CFEB-8A84-5D4A-C0C0DD6B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62826" y="6487095"/>
            <a:ext cx="2228850" cy="395552"/>
          </a:xfrm>
        </p:spPr>
        <p:txBody>
          <a:bodyPr/>
          <a:lstStyle/>
          <a:p>
            <a:fld id="{6FEC5DC7-B242-4A86-A5E4-18D66B9B5E3C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975312-0E58-1FB9-2C76-24F245874AB8}"/>
              </a:ext>
            </a:extLst>
          </p:cNvPr>
          <p:cNvSpPr txBox="1"/>
          <p:nvPr/>
        </p:nvSpPr>
        <p:spPr>
          <a:xfrm>
            <a:off x="132759" y="437808"/>
            <a:ext cx="8450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n-ea"/>
              </a:rPr>
              <a:t>◆サステナブル　 　　　　　　　　　　　　　                            　</a:t>
            </a:r>
          </a:p>
        </p:txBody>
      </p:sp>
      <p:pic>
        <p:nvPicPr>
          <p:cNvPr id="21" name="図 20" descr="グラフィカル ユーザー インターフェイス, アプリケーション, アイコン&#10;&#10;自動的に生成された説明">
            <a:extLst>
              <a:ext uri="{FF2B5EF4-FFF2-40B4-BE49-F238E27FC236}">
                <a16:creationId xmlns:a16="http://schemas.microsoft.com/office/drawing/2014/main" id="{C33E3038-D1E3-EE1B-31D9-0B4E4DF4E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89" y="3434308"/>
            <a:ext cx="552170" cy="552170"/>
          </a:xfrm>
          <a:prstGeom prst="rect">
            <a:avLst/>
          </a:prstGeom>
        </p:spPr>
      </p:pic>
      <p:pic>
        <p:nvPicPr>
          <p:cNvPr id="22" name="図 2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3D57E144-1703-C88D-DF93-3DC5B16E9B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984" y="2699585"/>
            <a:ext cx="552170" cy="552170"/>
          </a:xfrm>
          <a:prstGeom prst="rect">
            <a:avLst/>
          </a:prstGeom>
        </p:spPr>
      </p:pic>
      <p:pic>
        <p:nvPicPr>
          <p:cNvPr id="23" name="図 22" descr="アイコン&#10;&#10;自動的に生成された説明">
            <a:extLst>
              <a:ext uri="{FF2B5EF4-FFF2-40B4-BE49-F238E27FC236}">
                <a16:creationId xmlns:a16="http://schemas.microsoft.com/office/drawing/2014/main" id="{6A5D48AA-36DB-D372-D25F-230A6495A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29" y="3430439"/>
            <a:ext cx="552170" cy="552170"/>
          </a:xfrm>
          <a:prstGeom prst="rect">
            <a:avLst/>
          </a:prstGeom>
        </p:spPr>
      </p:pic>
      <p:pic>
        <p:nvPicPr>
          <p:cNvPr id="24" name="図 23" descr="アイコン&#10;&#10;自動的に生成された説明">
            <a:extLst>
              <a:ext uri="{FF2B5EF4-FFF2-40B4-BE49-F238E27FC236}">
                <a16:creationId xmlns:a16="http://schemas.microsoft.com/office/drawing/2014/main" id="{759A7A52-258E-DF47-EA7E-231AE99F57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58" y="3430439"/>
            <a:ext cx="552170" cy="552170"/>
          </a:xfrm>
          <a:prstGeom prst="rect">
            <a:avLst/>
          </a:prstGeom>
        </p:spPr>
      </p:pic>
      <p:pic>
        <p:nvPicPr>
          <p:cNvPr id="25" name="図 24" descr="アイコン&#10;&#10;低い精度で自動的に生成された説明">
            <a:extLst>
              <a:ext uri="{FF2B5EF4-FFF2-40B4-BE49-F238E27FC236}">
                <a16:creationId xmlns:a16="http://schemas.microsoft.com/office/drawing/2014/main" id="{7CC37B78-298A-8293-1F38-E48C894283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917" y="5684055"/>
            <a:ext cx="552170" cy="552170"/>
          </a:xfrm>
          <a:prstGeom prst="rect">
            <a:avLst/>
          </a:prstGeom>
        </p:spPr>
      </p:pic>
      <p:pic>
        <p:nvPicPr>
          <p:cNvPr id="26" name="図 2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E3846E37-D75F-12D6-B9AD-C9F0B0A4CF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01" y="5573645"/>
            <a:ext cx="552170" cy="552170"/>
          </a:xfrm>
          <a:prstGeom prst="rect">
            <a:avLst/>
          </a:prstGeom>
        </p:spPr>
      </p:pic>
      <p:pic>
        <p:nvPicPr>
          <p:cNvPr id="27" name="図 26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B1399F9-212F-2C72-D22D-AFC637E554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365" y="2699585"/>
            <a:ext cx="552170" cy="552170"/>
          </a:xfrm>
          <a:prstGeom prst="rect">
            <a:avLst/>
          </a:prstGeom>
        </p:spPr>
      </p:pic>
      <p:pic>
        <p:nvPicPr>
          <p:cNvPr id="7" name="図 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C2694B3-7EAD-DC94-369D-ED16B54E4F5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86" y="5573647"/>
            <a:ext cx="552170" cy="552170"/>
          </a:xfrm>
          <a:prstGeom prst="rect">
            <a:avLst/>
          </a:prstGeom>
        </p:spPr>
      </p:pic>
      <p:pic>
        <p:nvPicPr>
          <p:cNvPr id="8" name="図 7" descr="アイコン&#10;&#10;低い精度で自動的に生成された説明">
            <a:extLst>
              <a:ext uri="{FF2B5EF4-FFF2-40B4-BE49-F238E27FC236}">
                <a16:creationId xmlns:a16="http://schemas.microsoft.com/office/drawing/2014/main" id="{089E7DE8-7B5B-DB13-2B4F-F64A603572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778" y="2714317"/>
            <a:ext cx="552170" cy="552170"/>
          </a:xfrm>
          <a:prstGeom prst="rect">
            <a:avLst/>
          </a:prstGeom>
        </p:spPr>
      </p:pic>
      <p:pic>
        <p:nvPicPr>
          <p:cNvPr id="9" name="図 8" descr="アイコン&#10;&#10;自動的に生成された説明">
            <a:extLst>
              <a:ext uri="{FF2B5EF4-FFF2-40B4-BE49-F238E27FC236}">
                <a16:creationId xmlns:a16="http://schemas.microsoft.com/office/drawing/2014/main" id="{DDE10141-9AD6-A283-A576-EFA2997C40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2714317"/>
            <a:ext cx="552170" cy="552170"/>
          </a:xfrm>
          <a:prstGeom prst="rect">
            <a:avLst/>
          </a:prstGeom>
        </p:spPr>
      </p:pic>
      <p:pic>
        <p:nvPicPr>
          <p:cNvPr id="6" name="図 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10CD44D0-D6D5-BCD6-0760-EF475A3B6B2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5689882"/>
            <a:ext cx="552170" cy="552170"/>
          </a:xfrm>
          <a:prstGeom prst="rect">
            <a:avLst/>
          </a:prstGeom>
        </p:spPr>
      </p:pic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5A077EC-B77A-3EFD-40ED-6946640A4622}"/>
              </a:ext>
            </a:extLst>
          </p:cNvPr>
          <p:cNvGrpSpPr/>
          <p:nvPr/>
        </p:nvGrpSpPr>
        <p:grpSpPr>
          <a:xfrm>
            <a:off x="3603991" y="2611802"/>
            <a:ext cx="2631978" cy="2332350"/>
            <a:chOff x="3457021" y="2573651"/>
            <a:chExt cx="2879703" cy="2551873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B8E1B251-8096-3EAA-ECD0-8D272F96A5C3}"/>
                </a:ext>
              </a:extLst>
            </p:cNvPr>
            <p:cNvSpPr/>
            <p:nvPr/>
          </p:nvSpPr>
          <p:spPr>
            <a:xfrm>
              <a:off x="3827846" y="2808053"/>
              <a:ext cx="2129437" cy="2129437"/>
            </a:xfrm>
            <a:prstGeom prst="ellipse">
              <a:avLst/>
            </a:prstGeom>
            <a:solidFill>
              <a:srgbClr val="D7E7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67" dirty="0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D88E9353-5C97-DCD1-7335-70F5E1C60767}"/>
                </a:ext>
              </a:extLst>
            </p:cNvPr>
            <p:cNvSpPr/>
            <p:nvPr/>
          </p:nvSpPr>
          <p:spPr>
            <a:xfrm>
              <a:off x="4034316" y="3014523"/>
              <a:ext cx="1716496" cy="1716496"/>
            </a:xfrm>
            <a:prstGeom prst="ellipse">
              <a:avLst/>
            </a:prstGeom>
            <a:solidFill>
              <a:srgbClr val="E6F4F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517" b="1" dirty="0">
                  <a:solidFill>
                    <a:sysClr val="windowText" lastClr="000000"/>
                  </a:solidFill>
                  <a:latin typeface="+mn-ea"/>
                </a:rPr>
                <a:t>4</a:t>
              </a:r>
              <a:r>
                <a:rPr kumimoji="1" lang="ja-JP" altLang="en-US" sz="1517" b="1" dirty="0">
                  <a:solidFill>
                    <a:sysClr val="windowText" lastClr="000000"/>
                  </a:solidFill>
                  <a:latin typeface="+mn-ea"/>
                </a:rPr>
                <a:t>つの重点テーマ</a:t>
              </a: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87808F93-7D4E-C629-EF88-E3770C4A4AEA}"/>
                </a:ext>
              </a:extLst>
            </p:cNvPr>
            <p:cNvSpPr/>
            <p:nvPr/>
          </p:nvSpPr>
          <p:spPr>
            <a:xfrm>
              <a:off x="5315321" y="2573651"/>
              <a:ext cx="1021403" cy="1021403"/>
            </a:xfrm>
            <a:prstGeom prst="ellipse">
              <a:avLst/>
            </a:prstGeom>
            <a:solidFill>
              <a:srgbClr val="F4B18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地域</a:t>
              </a:r>
              <a:endParaRPr kumimoji="1" lang="en-US" altLang="ja-JP" sz="1517" b="1" dirty="0"/>
            </a:p>
            <a:p>
              <a:pPr algn="ctr"/>
              <a:r>
                <a:rPr kumimoji="1" lang="ja-JP" altLang="en-US" sz="1517" b="1" dirty="0"/>
                <a:t>社会</a:t>
              </a: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A33C844B-B9C2-774B-E3BE-4E1D603D8FE2}"/>
                </a:ext>
              </a:extLst>
            </p:cNvPr>
            <p:cNvSpPr/>
            <p:nvPr/>
          </p:nvSpPr>
          <p:spPr>
            <a:xfrm>
              <a:off x="3457021" y="2573651"/>
              <a:ext cx="1021403" cy="1021403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環 境</a:t>
              </a:r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8CDD13D0-A3B3-E57D-B550-71ED89DC040D}"/>
                </a:ext>
              </a:extLst>
            </p:cNvPr>
            <p:cNvSpPr/>
            <p:nvPr/>
          </p:nvSpPr>
          <p:spPr>
            <a:xfrm>
              <a:off x="5315321" y="4104121"/>
              <a:ext cx="1021403" cy="1021403"/>
            </a:xfrm>
            <a:prstGeom prst="ellipse">
              <a:avLst/>
            </a:prstGeom>
            <a:solidFill>
              <a:srgbClr val="FEC6C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社 員</a:t>
              </a: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B8796BA3-0F54-B025-1828-D515026B8EFD}"/>
                </a:ext>
              </a:extLst>
            </p:cNvPr>
            <p:cNvSpPr/>
            <p:nvPr/>
          </p:nvSpPr>
          <p:spPr>
            <a:xfrm>
              <a:off x="3457021" y="4104121"/>
              <a:ext cx="1021403" cy="1021403"/>
            </a:xfrm>
            <a:prstGeom prst="ellipse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経 済</a:t>
              </a:r>
            </a:p>
          </p:txBody>
        </p:sp>
      </p:grp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11DB841D-ACAE-F893-C821-018D5F8F53BF}"/>
              </a:ext>
            </a:extLst>
          </p:cNvPr>
          <p:cNvCxnSpPr/>
          <p:nvPr/>
        </p:nvCxnSpPr>
        <p:spPr>
          <a:xfrm>
            <a:off x="219081" y="834814"/>
            <a:ext cx="937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B73D74EC-A7DA-7EDE-2B24-E9E6667155D6}"/>
              </a:ext>
            </a:extLst>
          </p:cNvPr>
          <p:cNvSpPr/>
          <p:nvPr/>
        </p:nvSpPr>
        <p:spPr>
          <a:xfrm>
            <a:off x="219079" y="952284"/>
            <a:ext cx="4502785" cy="400110"/>
          </a:xfrm>
          <a:prstGeom prst="round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9758FF-E7D0-71D2-3F5D-F900EE2B183E}"/>
              </a:ext>
            </a:extLst>
          </p:cNvPr>
          <p:cNvSpPr txBox="1"/>
          <p:nvPr/>
        </p:nvSpPr>
        <p:spPr>
          <a:xfrm>
            <a:off x="545263" y="986121"/>
            <a:ext cx="3887033" cy="342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25" b="1" dirty="0">
                <a:solidFill>
                  <a:schemeClr val="bg1"/>
                </a:solidFill>
                <a:latin typeface="+mn-ea"/>
              </a:rPr>
              <a:t>「ラーフエイド」事業を通じた</a:t>
            </a:r>
            <a:r>
              <a:rPr lang="en-US" altLang="ja-JP" sz="1625" b="1" dirty="0">
                <a:solidFill>
                  <a:schemeClr val="bg1"/>
                </a:solidFill>
                <a:latin typeface="+mn-ea"/>
              </a:rPr>
              <a:t>SDGs</a:t>
            </a:r>
            <a:endParaRPr lang="ja-JP" altLang="en-US" sz="1625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8587CE34-80F1-F206-DEAE-9F197DC57A51}"/>
              </a:ext>
            </a:extLst>
          </p:cNvPr>
          <p:cNvCxnSpPr>
            <a:cxnSpLocks/>
          </p:cNvCxnSpPr>
          <p:nvPr/>
        </p:nvCxnSpPr>
        <p:spPr>
          <a:xfrm>
            <a:off x="309633" y="2028599"/>
            <a:ext cx="3469265" cy="5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44AA2439-B102-5325-E9AA-3F70B6369E95}"/>
              </a:ext>
            </a:extLst>
          </p:cNvPr>
          <p:cNvCxnSpPr>
            <a:cxnSpLocks/>
          </p:cNvCxnSpPr>
          <p:nvPr/>
        </p:nvCxnSpPr>
        <p:spPr>
          <a:xfrm>
            <a:off x="3778898" y="2028604"/>
            <a:ext cx="207210" cy="665872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8A9C9AA-F33B-119A-CAA5-B3ADBD3D4123}"/>
              </a:ext>
            </a:extLst>
          </p:cNvPr>
          <p:cNvCxnSpPr>
            <a:cxnSpLocks/>
          </p:cNvCxnSpPr>
          <p:nvPr/>
        </p:nvCxnSpPr>
        <p:spPr>
          <a:xfrm>
            <a:off x="309633" y="4640544"/>
            <a:ext cx="3562571" cy="0"/>
          </a:xfrm>
          <a:prstGeom prst="line">
            <a:avLst/>
          </a:prstGeom>
          <a:ln w="31750" cap="rnd">
            <a:solidFill>
              <a:schemeClr val="accent5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4CDA015F-BA85-A684-D774-4ADDBD4CBAB4}"/>
              </a:ext>
            </a:extLst>
          </p:cNvPr>
          <p:cNvCxnSpPr>
            <a:cxnSpLocks/>
          </p:cNvCxnSpPr>
          <p:nvPr/>
        </p:nvCxnSpPr>
        <p:spPr>
          <a:xfrm>
            <a:off x="5607700" y="1278904"/>
            <a:ext cx="3997610" cy="0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CF0186CA-5C87-3FEF-1C9F-94D779FDA03B}"/>
              </a:ext>
            </a:extLst>
          </p:cNvPr>
          <p:cNvCxnSpPr>
            <a:cxnSpLocks/>
          </p:cNvCxnSpPr>
          <p:nvPr/>
        </p:nvCxnSpPr>
        <p:spPr>
          <a:xfrm>
            <a:off x="5604383" y="1274039"/>
            <a:ext cx="3317" cy="1453327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12576FB4-36B0-7EDA-E056-A616E79DE10C}"/>
              </a:ext>
            </a:extLst>
          </p:cNvPr>
          <p:cNvCxnSpPr>
            <a:cxnSpLocks/>
          </p:cNvCxnSpPr>
          <p:nvPr/>
        </p:nvCxnSpPr>
        <p:spPr>
          <a:xfrm>
            <a:off x="6059870" y="4297650"/>
            <a:ext cx="3498785" cy="0"/>
          </a:xfrm>
          <a:prstGeom prst="line">
            <a:avLst/>
          </a:prstGeom>
          <a:ln w="31750" cap="rnd">
            <a:solidFill>
              <a:srgbClr val="FEDEE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926C074-F44B-9DF3-E14C-A233D3EE2D29}"/>
              </a:ext>
            </a:extLst>
          </p:cNvPr>
          <p:cNvSpPr txBox="1"/>
          <p:nvPr/>
        </p:nvSpPr>
        <p:spPr>
          <a:xfrm>
            <a:off x="6330318" y="3915728"/>
            <a:ext cx="3498785" cy="1926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④働きやすい職場環境の提供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ラーフエイド施工で揮発性有機化合物などを低減、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抗ウイルス・抗菌消臭効果で室内の清浄度を保ちます。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アレルギーをお持ちの方でも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職場環境の衛生が保たれることで快適になり、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働きやすい環境の維持と業務効率の向上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000" b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6731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D03B77A-BE78-4E67-4B45-1ABA961DD01C}"/>
              </a:ext>
            </a:extLst>
          </p:cNvPr>
          <p:cNvSpPr txBox="1"/>
          <p:nvPr/>
        </p:nvSpPr>
        <p:spPr>
          <a:xfrm>
            <a:off x="219079" y="1697970"/>
            <a:ext cx="4284859" cy="1865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①環境への配慮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ラーフエイド加工剤は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％以上が水で構成されており、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有害なものは含まれていないため、施工後に使用した道具を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水洗いしても、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水質や環境を汚染することはありません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また、効果は空気中の酸素によって発現し続けるため、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枯渇性エネルギーを必要としません。</a:t>
            </a:r>
          </a:p>
          <a:p>
            <a:pPr>
              <a:lnSpc>
                <a:spcPts val="2000"/>
              </a:lnSpc>
              <a:defRPr/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D6BDB2E-BC64-72FA-3574-628B54E5FAD9}"/>
              </a:ext>
            </a:extLst>
          </p:cNvPr>
          <p:cNvSpPr txBox="1"/>
          <p:nvPr/>
        </p:nvSpPr>
        <p:spPr>
          <a:xfrm>
            <a:off x="219079" y="4222748"/>
            <a:ext cx="4988696" cy="173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③経済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ラーフエイドによる消臭・抗菌効果の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持続性は、都度の対処や一時的な対策から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持続可能な技術への革新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endParaRPr lang="en-US" altLang="ja-JP" sz="11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42B460-5409-5DD1-10C9-8B61BDD51C3E}"/>
              </a:ext>
            </a:extLst>
          </p:cNvPr>
          <p:cNvSpPr txBox="1"/>
          <p:nvPr/>
        </p:nvSpPr>
        <p:spPr>
          <a:xfrm>
            <a:off x="5700459" y="873863"/>
            <a:ext cx="4284859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②地域環境</a:t>
            </a:r>
            <a:endParaRPr lang="en-US" altLang="ja-JP" sz="1600" b="1" dirty="0">
              <a:solidFill>
                <a:srgbClr val="4472C4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災害時に備え、トイレや避難所へ事前にラーフエイド施工を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することで</a:t>
            </a:r>
            <a:r>
              <a:rPr lang="ja-JP" altLang="en-US" sz="10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緊急時の衛生対策</a:t>
            </a: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として効果があります。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また、あらゆる感染症への予防対策にもつながり、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b="1" i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快適な環境を維持</a:t>
            </a: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することに役立ちます。</a:t>
            </a:r>
            <a:endParaRPr lang="en-US" altLang="ja-JP" sz="10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sz="10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さらに、学校での学級閉鎖の予防対策としての効果も期待できます。</a:t>
            </a:r>
            <a:endParaRPr lang="ja-JP" altLang="en-US" sz="11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41E5C-CFEB-8A84-5D4A-C0C0DD6B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62826" y="6487095"/>
            <a:ext cx="2228850" cy="395552"/>
          </a:xfrm>
        </p:spPr>
        <p:txBody>
          <a:bodyPr/>
          <a:lstStyle/>
          <a:p>
            <a:fld id="{6FEC5DC7-B242-4A86-A5E4-18D66B9B5E3C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975312-0E58-1FB9-2C76-24F245874AB8}"/>
              </a:ext>
            </a:extLst>
          </p:cNvPr>
          <p:cNvSpPr txBox="1"/>
          <p:nvPr/>
        </p:nvSpPr>
        <p:spPr>
          <a:xfrm>
            <a:off x="132759" y="437808"/>
            <a:ext cx="8450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+mn-ea"/>
              </a:rPr>
              <a:t>◆サステナブル　 　　　　　　　　　　　　　                            　</a:t>
            </a:r>
          </a:p>
        </p:txBody>
      </p:sp>
      <p:pic>
        <p:nvPicPr>
          <p:cNvPr id="21" name="図 20" descr="グラフィカル ユーザー インターフェイス, アプリケーション, アイコン&#10;&#10;自動的に生成された説明">
            <a:extLst>
              <a:ext uri="{FF2B5EF4-FFF2-40B4-BE49-F238E27FC236}">
                <a16:creationId xmlns:a16="http://schemas.microsoft.com/office/drawing/2014/main" id="{C33E3038-D1E3-EE1B-31D9-0B4E4DF4E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89" y="3434308"/>
            <a:ext cx="552170" cy="552170"/>
          </a:xfrm>
          <a:prstGeom prst="rect">
            <a:avLst/>
          </a:prstGeom>
        </p:spPr>
      </p:pic>
      <p:pic>
        <p:nvPicPr>
          <p:cNvPr id="22" name="図 2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3D57E144-1703-C88D-DF93-3DC5B16E9B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984" y="2699585"/>
            <a:ext cx="552170" cy="552170"/>
          </a:xfrm>
          <a:prstGeom prst="rect">
            <a:avLst/>
          </a:prstGeom>
        </p:spPr>
      </p:pic>
      <p:pic>
        <p:nvPicPr>
          <p:cNvPr id="23" name="図 22" descr="アイコン&#10;&#10;自動的に生成された説明">
            <a:extLst>
              <a:ext uri="{FF2B5EF4-FFF2-40B4-BE49-F238E27FC236}">
                <a16:creationId xmlns:a16="http://schemas.microsoft.com/office/drawing/2014/main" id="{6A5D48AA-36DB-D372-D25F-230A6495A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29" y="3430439"/>
            <a:ext cx="552170" cy="552170"/>
          </a:xfrm>
          <a:prstGeom prst="rect">
            <a:avLst/>
          </a:prstGeom>
        </p:spPr>
      </p:pic>
      <p:pic>
        <p:nvPicPr>
          <p:cNvPr id="24" name="図 23" descr="アイコン&#10;&#10;自動的に生成された説明">
            <a:extLst>
              <a:ext uri="{FF2B5EF4-FFF2-40B4-BE49-F238E27FC236}">
                <a16:creationId xmlns:a16="http://schemas.microsoft.com/office/drawing/2014/main" id="{759A7A52-258E-DF47-EA7E-231AE99F57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58" y="3430439"/>
            <a:ext cx="552170" cy="552170"/>
          </a:xfrm>
          <a:prstGeom prst="rect">
            <a:avLst/>
          </a:prstGeom>
        </p:spPr>
      </p:pic>
      <p:pic>
        <p:nvPicPr>
          <p:cNvPr id="25" name="図 24" descr="アイコン&#10;&#10;低い精度で自動的に生成された説明">
            <a:extLst>
              <a:ext uri="{FF2B5EF4-FFF2-40B4-BE49-F238E27FC236}">
                <a16:creationId xmlns:a16="http://schemas.microsoft.com/office/drawing/2014/main" id="{7CC37B78-298A-8293-1F38-E48C894283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917" y="5684055"/>
            <a:ext cx="552170" cy="552170"/>
          </a:xfrm>
          <a:prstGeom prst="rect">
            <a:avLst/>
          </a:prstGeom>
        </p:spPr>
      </p:pic>
      <p:pic>
        <p:nvPicPr>
          <p:cNvPr id="26" name="図 2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E3846E37-D75F-12D6-B9AD-C9F0B0A4CF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01" y="5573645"/>
            <a:ext cx="552170" cy="552170"/>
          </a:xfrm>
          <a:prstGeom prst="rect">
            <a:avLst/>
          </a:prstGeom>
        </p:spPr>
      </p:pic>
      <p:pic>
        <p:nvPicPr>
          <p:cNvPr id="27" name="図 26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B1399F9-212F-2C72-D22D-AFC637E554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365" y="2699585"/>
            <a:ext cx="552170" cy="552170"/>
          </a:xfrm>
          <a:prstGeom prst="rect">
            <a:avLst/>
          </a:prstGeom>
        </p:spPr>
      </p:pic>
      <p:pic>
        <p:nvPicPr>
          <p:cNvPr id="7" name="図 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C2694B3-7EAD-DC94-369D-ED16B54E4F5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86" y="5573647"/>
            <a:ext cx="552170" cy="552170"/>
          </a:xfrm>
          <a:prstGeom prst="rect">
            <a:avLst/>
          </a:prstGeom>
        </p:spPr>
      </p:pic>
      <p:pic>
        <p:nvPicPr>
          <p:cNvPr id="8" name="図 7" descr="アイコン&#10;&#10;低い精度で自動的に生成された説明">
            <a:extLst>
              <a:ext uri="{FF2B5EF4-FFF2-40B4-BE49-F238E27FC236}">
                <a16:creationId xmlns:a16="http://schemas.microsoft.com/office/drawing/2014/main" id="{089E7DE8-7B5B-DB13-2B4F-F64A603572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778" y="2714317"/>
            <a:ext cx="552170" cy="552170"/>
          </a:xfrm>
          <a:prstGeom prst="rect">
            <a:avLst/>
          </a:prstGeom>
        </p:spPr>
      </p:pic>
      <p:pic>
        <p:nvPicPr>
          <p:cNvPr id="9" name="図 8" descr="アイコン&#10;&#10;自動的に生成された説明">
            <a:extLst>
              <a:ext uri="{FF2B5EF4-FFF2-40B4-BE49-F238E27FC236}">
                <a16:creationId xmlns:a16="http://schemas.microsoft.com/office/drawing/2014/main" id="{DDE10141-9AD6-A283-A576-EFA2997C40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2714317"/>
            <a:ext cx="552170" cy="552170"/>
          </a:xfrm>
          <a:prstGeom prst="rect">
            <a:avLst/>
          </a:prstGeom>
        </p:spPr>
      </p:pic>
      <p:pic>
        <p:nvPicPr>
          <p:cNvPr id="6" name="図 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10CD44D0-D6D5-BCD6-0760-EF475A3B6B2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21" y="5689882"/>
            <a:ext cx="552170" cy="552170"/>
          </a:xfrm>
          <a:prstGeom prst="rect">
            <a:avLst/>
          </a:prstGeom>
        </p:spPr>
      </p:pic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5A077EC-B77A-3EFD-40ED-6946640A4622}"/>
              </a:ext>
            </a:extLst>
          </p:cNvPr>
          <p:cNvGrpSpPr/>
          <p:nvPr/>
        </p:nvGrpSpPr>
        <p:grpSpPr>
          <a:xfrm>
            <a:off x="3603991" y="2611802"/>
            <a:ext cx="2631978" cy="2332350"/>
            <a:chOff x="3457021" y="2573651"/>
            <a:chExt cx="2879703" cy="2551873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B8E1B251-8096-3EAA-ECD0-8D272F96A5C3}"/>
                </a:ext>
              </a:extLst>
            </p:cNvPr>
            <p:cNvSpPr/>
            <p:nvPr/>
          </p:nvSpPr>
          <p:spPr>
            <a:xfrm>
              <a:off x="3827846" y="2808053"/>
              <a:ext cx="2129437" cy="2129437"/>
            </a:xfrm>
            <a:prstGeom prst="ellipse">
              <a:avLst/>
            </a:prstGeom>
            <a:solidFill>
              <a:srgbClr val="D7E7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67" dirty="0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D88E9353-5C97-DCD1-7335-70F5E1C60767}"/>
                </a:ext>
              </a:extLst>
            </p:cNvPr>
            <p:cNvSpPr/>
            <p:nvPr/>
          </p:nvSpPr>
          <p:spPr>
            <a:xfrm>
              <a:off x="4034316" y="3014523"/>
              <a:ext cx="1716496" cy="1716496"/>
            </a:xfrm>
            <a:prstGeom prst="ellipse">
              <a:avLst/>
            </a:prstGeom>
            <a:solidFill>
              <a:srgbClr val="E6F4F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517" b="1" dirty="0">
                  <a:solidFill>
                    <a:sysClr val="windowText" lastClr="000000"/>
                  </a:solidFill>
                  <a:latin typeface="+mn-ea"/>
                </a:rPr>
                <a:t>4</a:t>
              </a:r>
              <a:r>
                <a:rPr kumimoji="1" lang="ja-JP" altLang="en-US" sz="1517" b="1" dirty="0">
                  <a:solidFill>
                    <a:sysClr val="windowText" lastClr="000000"/>
                  </a:solidFill>
                  <a:latin typeface="+mn-ea"/>
                </a:rPr>
                <a:t>つの重点テーマ</a:t>
              </a: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87808F93-7D4E-C629-EF88-E3770C4A4AEA}"/>
                </a:ext>
              </a:extLst>
            </p:cNvPr>
            <p:cNvSpPr/>
            <p:nvPr/>
          </p:nvSpPr>
          <p:spPr>
            <a:xfrm>
              <a:off x="5315321" y="2573651"/>
              <a:ext cx="1021403" cy="1021403"/>
            </a:xfrm>
            <a:prstGeom prst="ellipse">
              <a:avLst/>
            </a:prstGeom>
            <a:solidFill>
              <a:srgbClr val="F4B18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地域</a:t>
              </a:r>
              <a:endParaRPr kumimoji="1" lang="en-US" altLang="ja-JP" sz="1517" b="1" dirty="0"/>
            </a:p>
            <a:p>
              <a:pPr algn="ctr"/>
              <a:r>
                <a:rPr kumimoji="1" lang="ja-JP" altLang="en-US" sz="1517" b="1" dirty="0"/>
                <a:t>社会</a:t>
              </a: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A33C844B-B9C2-774B-E3BE-4E1D603D8FE2}"/>
                </a:ext>
              </a:extLst>
            </p:cNvPr>
            <p:cNvSpPr/>
            <p:nvPr/>
          </p:nvSpPr>
          <p:spPr>
            <a:xfrm>
              <a:off x="3457021" y="2573651"/>
              <a:ext cx="1021403" cy="1021403"/>
            </a:xfrm>
            <a:prstGeom prst="ellipse">
              <a:avLst/>
            </a:prstGeom>
            <a:solidFill>
              <a:srgbClr val="A9D18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環 境</a:t>
              </a:r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8CDD13D0-A3B3-E57D-B550-71ED89DC040D}"/>
                </a:ext>
              </a:extLst>
            </p:cNvPr>
            <p:cNvSpPr/>
            <p:nvPr/>
          </p:nvSpPr>
          <p:spPr>
            <a:xfrm>
              <a:off x="5315321" y="4104121"/>
              <a:ext cx="1021403" cy="1021403"/>
            </a:xfrm>
            <a:prstGeom prst="ellipse">
              <a:avLst/>
            </a:prstGeom>
            <a:solidFill>
              <a:srgbClr val="FEC6C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社 員</a:t>
              </a: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B8796BA3-0F54-B025-1828-D515026B8EFD}"/>
                </a:ext>
              </a:extLst>
            </p:cNvPr>
            <p:cNvSpPr/>
            <p:nvPr/>
          </p:nvSpPr>
          <p:spPr>
            <a:xfrm>
              <a:off x="3457021" y="4104121"/>
              <a:ext cx="1021403" cy="1021403"/>
            </a:xfrm>
            <a:prstGeom prst="ellipse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17" b="1" dirty="0"/>
                <a:t>経 済</a:t>
              </a:r>
            </a:p>
          </p:txBody>
        </p:sp>
      </p:grp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11DB841D-ACAE-F893-C821-018D5F8F53BF}"/>
              </a:ext>
            </a:extLst>
          </p:cNvPr>
          <p:cNvCxnSpPr/>
          <p:nvPr/>
        </p:nvCxnSpPr>
        <p:spPr>
          <a:xfrm>
            <a:off x="219081" y="834814"/>
            <a:ext cx="937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B73D74EC-A7DA-7EDE-2B24-E9E6667155D6}"/>
              </a:ext>
            </a:extLst>
          </p:cNvPr>
          <p:cNvSpPr/>
          <p:nvPr/>
        </p:nvSpPr>
        <p:spPr>
          <a:xfrm>
            <a:off x="219079" y="952284"/>
            <a:ext cx="4502785" cy="400110"/>
          </a:xfrm>
          <a:prstGeom prst="round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9758FF-E7D0-71D2-3F5D-F900EE2B183E}"/>
              </a:ext>
            </a:extLst>
          </p:cNvPr>
          <p:cNvSpPr txBox="1"/>
          <p:nvPr/>
        </p:nvSpPr>
        <p:spPr>
          <a:xfrm>
            <a:off x="545263" y="986121"/>
            <a:ext cx="3887033" cy="342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25" b="1" dirty="0">
                <a:solidFill>
                  <a:schemeClr val="bg1"/>
                </a:solidFill>
                <a:latin typeface="+mn-ea"/>
              </a:rPr>
              <a:t>「ラーフエイド」事業を通じた</a:t>
            </a:r>
            <a:r>
              <a:rPr lang="en-US" altLang="ja-JP" sz="1625" b="1" dirty="0">
                <a:solidFill>
                  <a:schemeClr val="bg1"/>
                </a:solidFill>
                <a:latin typeface="+mn-ea"/>
              </a:rPr>
              <a:t>SDGs</a:t>
            </a:r>
            <a:endParaRPr lang="ja-JP" altLang="en-US" sz="1625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8587CE34-80F1-F206-DEAE-9F197DC57A51}"/>
              </a:ext>
            </a:extLst>
          </p:cNvPr>
          <p:cNvCxnSpPr>
            <a:cxnSpLocks/>
          </p:cNvCxnSpPr>
          <p:nvPr/>
        </p:nvCxnSpPr>
        <p:spPr>
          <a:xfrm>
            <a:off x="309633" y="2028599"/>
            <a:ext cx="3469265" cy="5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44AA2439-B102-5325-E9AA-3F70B6369E95}"/>
              </a:ext>
            </a:extLst>
          </p:cNvPr>
          <p:cNvCxnSpPr>
            <a:cxnSpLocks/>
          </p:cNvCxnSpPr>
          <p:nvPr/>
        </p:nvCxnSpPr>
        <p:spPr>
          <a:xfrm>
            <a:off x="3778898" y="2028604"/>
            <a:ext cx="207210" cy="665872"/>
          </a:xfrm>
          <a:prstGeom prst="line">
            <a:avLst/>
          </a:prstGeom>
          <a:ln w="31750" cap="rnd">
            <a:solidFill>
              <a:schemeClr val="accent6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A8A9C9AA-F33B-119A-CAA5-B3ADBD3D4123}"/>
              </a:ext>
            </a:extLst>
          </p:cNvPr>
          <p:cNvCxnSpPr>
            <a:cxnSpLocks/>
          </p:cNvCxnSpPr>
          <p:nvPr/>
        </p:nvCxnSpPr>
        <p:spPr>
          <a:xfrm>
            <a:off x="309633" y="4640544"/>
            <a:ext cx="3562571" cy="0"/>
          </a:xfrm>
          <a:prstGeom prst="line">
            <a:avLst/>
          </a:prstGeom>
          <a:ln w="31750" cap="rnd">
            <a:solidFill>
              <a:schemeClr val="accent5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4CDA015F-BA85-A684-D774-4ADDBD4CBAB4}"/>
              </a:ext>
            </a:extLst>
          </p:cNvPr>
          <p:cNvCxnSpPr>
            <a:cxnSpLocks/>
          </p:cNvCxnSpPr>
          <p:nvPr/>
        </p:nvCxnSpPr>
        <p:spPr>
          <a:xfrm>
            <a:off x="5607700" y="1278904"/>
            <a:ext cx="3997610" cy="0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CF0186CA-5C87-3FEF-1C9F-94D779FDA03B}"/>
              </a:ext>
            </a:extLst>
          </p:cNvPr>
          <p:cNvCxnSpPr>
            <a:cxnSpLocks/>
          </p:cNvCxnSpPr>
          <p:nvPr/>
        </p:nvCxnSpPr>
        <p:spPr>
          <a:xfrm>
            <a:off x="5604383" y="1274039"/>
            <a:ext cx="3317" cy="1453327"/>
          </a:xfrm>
          <a:prstGeom prst="line">
            <a:avLst/>
          </a:prstGeom>
          <a:ln w="31750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12576FB4-36B0-7EDA-E056-A616E79DE10C}"/>
              </a:ext>
            </a:extLst>
          </p:cNvPr>
          <p:cNvCxnSpPr>
            <a:cxnSpLocks/>
          </p:cNvCxnSpPr>
          <p:nvPr/>
        </p:nvCxnSpPr>
        <p:spPr>
          <a:xfrm>
            <a:off x="6059870" y="4297650"/>
            <a:ext cx="3498785" cy="0"/>
          </a:xfrm>
          <a:prstGeom prst="line">
            <a:avLst/>
          </a:prstGeom>
          <a:ln w="31750" cap="rnd">
            <a:solidFill>
              <a:srgbClr val="FEDEE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926C074-F44B-9DF3-E14C-A233D3EE2D29}"/>
              </a:ext>
            </a:extLst>
          </p:cNvPr>
          <p:cNvSpPr txBox="1"/>
          <p:nvPr/>
        </p:nvSpPr>
        <p:spPr>
          <a:xfrm>
            <a:off x="6330318" y="3915728"/>
            <a:ext cx="3498785" cy="1926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④働きやすい職場環境の提供</a:t>
            </a:r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ラーフエイド施工で揮発性有機化合物などを低減、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抗ウイルス・抗菌消臭効果で室内の清浄度を保ちます。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アレルギーをお持ちの方でも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職場環境の衛生が保たれることで快適になり、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働きやすい環境の維持と業務効率の向上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につながります。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000" b="1" dirty="0">
              <a:solidFill>
                <a:schemeClr val="accent2">
                  <a:lumMod val="60000"/>
                  <a:lumOff val="4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634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4823</TotalTime>
  <Words>3298</Words>
  <Application>Microsoft Office PowerPoint</Application>
  <PresentationFormat>A4 210 x 297 mm</PresentationFormat>
  <Paragraphs>401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メイリオ</vt:lpstr>
      <vt:lpstr>游ゴシック</vt:lpstr>
      <vt:lpstr>Arial</vt:lpstr>
      <vt:lpstr>Calibri</vt:lpstr>
      <vt:lpstr>Calibri Light</vt:lpstr>
      <vt:lpstr>Office 2013 - 2022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夏実 山田</dc:creator>
  <cp:lastModifiedBy>矢野 紗也佳</cp:lastModifiedBy>
  <cp:revision>83</cp:revision>
  <cp:lastPrinted>2024-05-14T00:09:32Z</cp:lastPrinted>
  <dcterms:created xsi:type="dcterms:W3CDTF">2023-04-20T02:13:44Z</dcterms:created>
  <dcterms:modified xsi:type="dcterms:W3CDTF">2024-05-31T09:22:16Z</dcterms:modified>
</cp:coreProperties>
</file>